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4"/>
    <p:sldMasterId id="2147483712" r:id="rId5"/>
    <p:sldMasterId id="2147483694" r:id="rId6"/>
    <p:sldMasterId id="2147483735" r:id="rId7"/>
  </p:sldMasterIdLst>
  <p:notesMasterIdLst>
    <p:notesMasterId r:id="rId43"/>
  </p:notesMasterIdLst>
  <p:handoutMasterIdLst>
    <p:handoutMasterId r:id="rId44"/>
  </p:handoutMasterIdLst>
  <p:sldIdLst>
    <p:sldId id="276" r:id="rId8"/>
    <p:sldId id="269" r:id="rId9"/>
    <p:sldId id="267" r:id="rId10"/>
    <p:sldId id="271" r:id="rId11"/>
    <p:sldId id="268" r:id="rId12"/>
    <p:sldId id="275" r:id="rId13"/>
    <p:sldId id="273" r:id="rId14"/>
    <p:sldId id="277" r:id="rId15"/>
    <p:sldId id="283" r:id="rId16"/>
    <p:sldId id="278" r:id="rId17"/>
    <p:sldId id="284" r:id="rId18"/>
    <p:sldId id="279" r:id="rId19"/>
    <p:sldId id="292" r:id="rId20"/>
    <p:sldId id="280" r:id="rId21"/>
    <p:sldId id="285" r:id="rId22"/>
    <p:sldId id="281" r:id="rId23"/>
    <p:sldId id="286" r:id="rId24"/>
    <p:sldId id="282" r:id="rId25"/>
    <p:sldId id="287" r:id="rId26"/>
    <p:sldId id="290" r:id="rId27"/>
    <p:sldId id="288" r:id="rId28"/>
    <p:sldId id="291" r:id="rId29"/>
    <p:sldId id="289" r:id="rId30"/>
    <p:sldId id="294" r:id="rId31"/>
    <p:sldId id="297" r:id="rId32"/>
    <p:sldId id="295" r:id="rId33"/>
    <p:sldId id="298" r:id="rId34"/>
    <p:sldId id="300" r:id="rId35"/>
    <p:sldId id="299" r:id="rId36"/>
    <p:sldId id="301" r:id="rId37"/>
    <p:sldId id="303" r:id="rId38"/>
    <p:sldId id="302" r:id="rId39"/>
    <p:sldId id="304" r:id="rId40"/>
    <p:sldId id="306" r:id="rId41"/>
    <p:sldId id="305" r:id="rId4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>
          <p15:clr>
            <a:srgbClr val="A4A3A4"/>
          </p15:clr>
        </p15:guide>
        <p15:guide id="2" orient="horz" pos="913">
          <p15:clr>
            <a:srgbClr val="A4A3A4"/>
          </p15:clr>
        </p15:guide>
        <p15:guide id="3" pos="499">
          <p15:clr>
            <a:srgbClr val="A4A3A4"/>
          </p15:clr>
        </p15:guide>
        <p15:guide id="4" pos="548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шлаковська Тетяна Ігорівна" initials="МТІ" lastIdx="11" clrIdx="0">
    <p:extLst>
      <p:ext uri="{19B8F6BF-5375-455C-9EA6-DF929625EA0E}">
        <p15:presenceInfo xmlns:p15="http://schemas.microsoft.com/office/powerpoint/2012/main" userId="S-1-5-21-4214254015-395971765-4003194269-776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B5E1"/>
    <a:srgbClr val="E1AAEC"/>
    <a:srgbClr val="057C48"/>
    <a:srgbClr val="000000"/>
    <a:srgbClr val="F9D491"/>
    <a:srgbClr val="8D9DD0"/>
    <a:srgbClr val="50748A"/>
    <a:srgbClr val="91CA64"/>
    <a:srgbClr val="CD76B0"/>
    <a:srgbClr val="A341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89312" autoAdjust="0"/>
  </p:normalViewPr>
  <p:slideViewPr>
    <p:cSldViewPr showGuides="1">
      <p:cViewPr varScale="1">
        <p:scale>
          <a:sx n="65" d="100"/>
          <a:sy n="65" d="100"/>
        </p:scale>
        <p:origin x="1536" y="78"/>
      </p:cViewPr>
      <p:guideLst>
        <p:guide orient="horz" pos="3974"/>
        <p:guide orient="horz" pos="913"/>
        <p:guide pos="499"/>
        <p:guide pos="548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2088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474A9-D837-4B14-B576-B22099138CA4}" type="datetimeFigureOut">
              <a:rPr lang="uk-UA" smtClean="0"/>
              <a:t>09.02.2024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228F5-4593-4292-973C-B6DC8F07712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4790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17C395-DD53-42C5-857B-D672A67213F7}" type="datetimeFigureOut">
              <a:rPr lang="uk-UA" smtClean="0"/>
              <a:t>09.02.2024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56357-BADD-4859-9EB2-74F4242A1EE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5848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56357-BADD-4859-9EB2-74F4242A1EE5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9263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56357-BADD-4859-9EB2-74F4242A1EE5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7020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www.facebook.com/NationalBankOfUkraine?ref_type=bookmark" TargetMode="External"/><Relationship Id="rId7" Type="http://schemas.openxmlformats.org/officeDocument/2006/relationships/hyperlink" Target="https://www.instagram.com/national_bank_of_ukraine/" TargetMode="External"/><Relationship Id="rId2" Type="http://schemas.openxmlformats.org/officeDocument/2006/relationships/hyperlink" Target="http://www.bank.gov.ua/control/uk/index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youtube.com/channel/UCLWsi-3SHrFwwyb0AceOgHQ" TargetMode="External"/><Relationship Id="rId5" Type="http://schemas.openxmlformats.org/officeDocument/2006/relationships/hyperlink" Target="https://www.flickr.com/photos/134562672@N08" TargetMode="External"/><Relationship Id="rId4" Type="http://schemas.openxmlformats.org/officeDocument/2006/relationships/hyperlink" Target="https://twitter.com/NBUkraine" TargetMode="Externa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ий слайд (внутрішній, друк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1"/>
            <a:ext cx="2408486" cy="6866702"/>
          </a:xfrm>
          <a:custGeom>
            <a:avLst/>
            <a:gdLst>
              <a:gd name="connsiteX0" fmla="*/ 0 w 2231702"/>
              <a:gd name="connsiteY0" fmla="*/ 0 h 6857999"/>
              <a:gd name="connsiteX1" fmla="*/ 2231702 w 2231702"/>
              <a:gd name="connsiteY1" fmla="*/ 0 h 6857999"/>
              <a:gd name="connsiteX2" fmla="*/ 2231702 w 2231702"/>
              <a:gd name="connsiteY2" fmla="*/ 6857999 h 6857999"/>
              <a:gd name="connsiteX3" fmla="*/ 0 w 2231702"/>
              <a:gd name="connsiteY3" fmla="*/ 6857999 h 6857999"/>
              <a:gd name="connsiteX4" fmla="*/ 0 w 2231702"/>
              <a:gd name="connsiteY4" fmla="*/ 0 h 6857999"/>
              <a:gd name="connsiteX0" fmla="*/ 0 w 2231702"/>
              <a:gd name="connsiteY0" fmla="*/ 0 h 6857999"/>
              <a:gd name="connsiteX1" fmla="*/ 2231702 w 2231702"/>
              <a:gd name="connsiteY1" fmla="*/ 0 h 6857999"/>
              <a:gd name="connsiteX2" fmla="*/ 2231702 w 2231702"/>
              <a:gd name="connsiteY2" fmla="*/ 6857999 h 6857999"/>
              <a:gd name="connsiteX3" fmla="*/ 0 w 2231702"/>
              <a:gd name="connsiteY3" fmla="*/ 6857999 h 6857999"/>
              <a:gd name="connsiteX4" fmla="*/ 0 w 2231702"/>
              <a:gd name="connsiteY4" fmla="*/ 0 h 6857999"/>
              <a:gd name="connsiteX0" fmla="*/ 0 w 2231702"/>
              <a:gd name="connsiteY0" fmla="*/ 0 h 6857999"/>
              <a:gd name="connsiteX1" fmla="*/ 2231702 w 2231702"/>
              <a:gd name="connsiteY1" fmla="*/ 0 h 6857999"/>
              <a:gd name="connsiteX2" fmla="*/ 788795 w 2231702"/>
              <a:gd name="connsiteY2" fmla="*/ 6857999 h 6857999"/>
              <a:gd name="connsiteX3" fmla="*/ 0 w 2231702"/>
              <a:gd name="connsiteY3" fmla="*/ 6857999 h 6857999"/>
              <a:gd name="connsiteX4" fmla="*/ 0 w 2231702"/>
              <a:gd name="connsiteY4" fmla="*/ 0 h 6857999"/>
              <a:gd name="connsiteX0" fmla="*/ 0 w 2231702"/>
              <a:gd name="connsiteY0" fmla="*/ 0 h 6857999"/>
              <a:gd name="connsiteX1" fmla="*/ 2231702 w 2231702"/>
              <a:gd name="connsiteY1" fmla="*/ 0 h 6857999"/>
              <a:gd name="connsiteX2" fmla="*/ 520347 w 2231702"/>
              <a:gd name="connsiteY2" fmla="*/ 6849610 h 6857999"/>
              <a:gd name="connsiteX3" fmla="*/ 0 w 2231702"/>
              <a:gd name="connsiteY3" fmla="*/ 6857999 h 6857999"/>
              <a:gd name="connsiteX4" fmla="*/ 0 w 2231702"/>
              <a:gd name="connsiteY4" fmla="*/ 0 h 6857999"/>
              <a:gd name="connsiteX0" fmla="*/ 0 w 2353622"/>
              <a:gd name="connsiteY0" fmla="*/ 10160 h 6868159"/>
              <a:gd name="connsiteX1" fmla="*/ 2353622 w 2353622"/>
              <a:gd name="connsiteY1" fmla="*/ 0 h 6868159"/>
              <a:gd name="connsiteX2" fmla="*/ 520347 w 2353622"/>
              <a:gd name="connsiteY2" fmla="*/ 6859770 h 6868159"/>
              <a:gd name="connsiteX3" fmla="*/ 0 w 2353622"/>
              <a:gd name="connsiteY3" fmla="*/ 6868159 h 6868159"/>
              <a:gd name="connsiteX4" fmla="*/ 0 w 2353622"/>
              <a:gd name="connsiteY4" fmla="*/ 10160 h 6868159"/>
              <a:gd name="connsiteX0" fmla="*/ 0 w 2384102"/>
              <a:gd name="connsiteY0" fmla="*/ 10160 h 6868159"/>
              <a:gd name="connsiteX1" fmla="*/ 2384102 w 2384102"/>
              <a:gd name="connsiteY1" fmla="*/ 0 h 6868159"/>
              <a:gd name="connsiteX2" fmla="*/ 520347 w 2384102"/>
              <a:gd name="connsiteY2" fmla="*/ 6859770 h 6868159"/>
              <a:gd name="connsiteX3" fmla="*/ 0 w 2384102"/>
              <a:gd name="connsiteY3" fmla="*/ 6868159 h 6868159"/>
              <a:gd name="connsiteX4" fmla="*/ 0 w 2384102"/>
              <a:gd name="connsiteY4" fmla="*/ 10160 h 6868159"/>
              <a:gd name="connsiteX0" fmla="*/ 0 w 2408486"/>
              <a:gd name="connsiteY0" fmla="*/ 0 h 6857999"/>
              <a:gd name="connsiteX1" fmla="*/ 2408486 w 2408486"/>
              <a:gd name="connsiteY1" fmla="*/ 2032 h 6857999"/>
              <a:gd name="connsiteX2" fmla="*/ 520347 w 2408486"/>
              <a:gd name="connsiteY2" fmla="*/ 6849610 h 6857999"/>
              <a:gd name="connsiteX3" fmla="*/ 0 w 2408486"/>
              <a:gd name="connsiteY3" fmla="*/ 6857999 h 6857999"/>
              <a:gd name="connsiteX4" fmla="*/ 0 w 2408486"/>
              <a:gd name="connsiteY4" fmla="*/ 0 h 6857999"/>
              <a:gd name="connsiteX0" fmla="*/ 0 w 2408486"/>
              <a:gd name="connsiteY0" fmla="*/ 0 h 6866702"/>
              <a:gd name="connsiteX1" fmla="*/ 2408486 w 2408486"/>
              <a:gd name="connsiteY1" fmla="*/ 2032 h 6866702"/>
              <a:gd name="connsiteX2" fmla="*/ 768175 w 2408486"/>
              <a:gd name="connsiteY2" fmla="*/ 6866702 h 6866702"/>
              <a:gd name="connsiteX3" fmla="*/ 0 w 2408486"/>
              <a:gd name="connsiteY3" fmla="*/ 6857999 h 6866702"/>
              <a:gd name="connsiteX4" fmla="*/ 0 w 2408486"/>
              <a:gd name="connsiteY4" fmla="*/ 0 h 686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8486" h="6866702">
                <a:moveTo>
                  <a:pt x="0" y="0"/>
                </a:moveTo>
                <a:lnTo>
                  <a:pt x="2408486" y="2032"/>
                </a:lnTo>
                <a:lnTo>
                  <a:pt x="768175" y="6866702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6" name="Picture 2" descr="D:\DESIGN\РЕБРЕНДИНГ\Templates\PowerPoint\06-2018\4x3\Presentation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0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11"/>
          <p:cNvSpPr/>
          <p:nvPr userDrawn="1"/>
        </p:nvSpPr>
        <p:spPr>
          <a:xfrm>
            <a:off x="8532507" y="4329116"/>
            <a:ext cx="611493" cy="2528884"/>
          </a:xfrm>
          <a:custGeom>
            <a:avLst/>
            <a:gdLst>
              <a:gd name="connsiteX0" fmla="*/ 0 w 611493"/>
              <a:gd name="connsiteY0" fmla="*/ 0 h 2528884"/>
              <a:gd name="connsiteX1" fmla="*/ 611493 w 611493"/>
              <a:gd name="connsiteY1" fmla="*/ 0 h 2528884"/>
              <a:gd name="connsiteX2" fmla="*/ 611493 w 611493"/>
              <a:gd name="connsiteY2" fmla="*/ 2528884 h 2528884"/>
              <a:gd name="connsiteX3" fmla="*/ 0 w 611493"/>
              <a:gd name="connsiteY3" fmla="*/ 2528884 h 2528884"/>
              <a:gd name="connsiteX4" fmla="*/ 0 w 611493"/>
              <a:gd name="connsiteY4" fmla="*/ 0 h 2528884"/>
              <a:gd name="connsiteX0" fmla="*/ 0 w 611493"/>
              <a:gd name="connsiteY0" fmla="*/ 2528884 h 2528884"/>
              <a:gd name="connsiteX1" fmla="*/ 611493 w 611493"/>
              <a:gd name="connsiteY1" fmla="*/ 0 h 2528884"/>
              <a:gd name="connsiteX2" fmla="*/ 611493 w 611493"/>
              <a:gd name="connsiteY2" fmla="*/ 2528884 h 2528884"/>
              <a:gd name="connsiteX3" fmla="*/ 0 w 611493"/>
              <a:gd name="connsiteY3" fmla="*/ 2528884 h 2528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493" h="2528884">
                <a:moveTo>
                  <a:pt x="0" y="2528884"/>
                </a:moveTo>
                <a:lnTo>
                  <a:pt x="611493" y="0"/>
                </a:lnTo>
                <a:lnTo>
                  <a:pt x="611493" y="2528884"/>
                </a:lnTo>
                <a:lnTo>
                  <a:pt x="0" y="252888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12"/>
          <p:cNvSpPr/>
          <p:nvPr userDrawn="1"/>
        </p:nvSpPr>
        <p:spPr>
          <a:xfrm>
            <a:off x="0" y="548632"/>
            <a:ext cx="3143379" cy="900756"/>
          </a:xfrm>
          <a:custGeom>
            <a:avLst/>
            <a:gdLst>
              <a:gd name="connsiteX0" fmla="*/ 0 w 3143379"/>
              <a:gd name="connsiteY0" fmla="*/ 0 h 900756"/>
              <a:gd name="connsiteX1" fmla="*/ 3143379 w 3143379"/>
              <a:gd name="connsiteY1" fmla="*/ 0 h 900756"/>
              <a:gd name="connsiteX2" fmla="*/ 3143379 w 3143379"/>
              <a:gd name="connsiteY2" fmla="*/ 900756 h 900756"/>
              <a:gd name="connsiteX3" fmla="*/ 0 w 3143379"/>
              <a:gd name="connsiteY3" fmla="*/ 900756 h 900756"/>
              <a:gd name="connsiteX4" fmla="*/ 0 w 3143379"/>
              <a:gd name="connsiteY4" fmla="*/ 0 h 900756"/>
              <a:gd name="connsiteX0" fmla="*/ 0 w 3143379"/>
              <a:gd name="connsiteY0" fmla="*/ 0 h 900756"/>
              <a:gd name="connsiteX1" fmla="*/ 3143379 w 3143379"/>
              <a:gd name="connsiteY1" fmla="*/ 0 h 900756"/>
              <a:gd name="connsiteX2" fmla="*/ 2958821 w 3143379"/>
              <a:gd name="connsiteY2" fmla="*/ 900756 h 900756"/>
              <a:gd name="connsiteX3" fmla="*/ 0 w 3143379"/>
              <a:gd name="connsiteY3" fmla="*/ 900756 h 900756"/>
              <a:gd name="connsiteX4" fmla="*/ 0 w 3143379"/>
              <a:gd name="connsiteY4" fmla="*/ 0 h 900756"/>
              <a:gd name="connsiteX0" fmla="*/ 0 w 3143379"/>
              <a:gd name="connsiteY0" fmla="*/ 0 h 900756"/>
              <a:gd name="connsiteX1" fmla="*/ 3143379 w 3143379"/>
              <a:gd name="connsiteY1" fmla="*/ 0 h 900756"/>
              <a:gd name="connsiteX2" fmla="*/ 2933421 w 3143379"/>
              <a:gd name="connsiteY2" fmla="*/ 900756 h 900756"/>
              <a:gd name="connsiteX3" fmla="*/ 0 w 3143379"/>
              <a:gd name="connsiteY3" fmla="*/ 900756 h 900756"/>
              <a:gd name="connsiteX4" fmla="*/ 0 w 3143379"/>
              <a:gd name="connsiteY4" fmla="*/ 0 h 900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3379" h="900756">
                <a:moveTo>
                  <a:pt x="0" y="0"/>
                </a:moveTo>
                <a:lnTo>
                  <a:pt x="3143379" y="0"/>
                </a:lnTo>
                <a:lnTo>
                  <a:pt x="2933421" y="900756"/>
                </a:lnTo>
                <a:lnTo>
                  <a:pt x="0" y="90075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1" name="Picture 2" descr="D:\ANNA\РЕБРЕНДИНГ\Templates\PowerPoint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64" y="781731"/>
            <a:ext cx="1800083" cy="48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232000" y="2709000"/>
            <a:ext cx="6119838" cy="72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600" b="1" baseline="0">
                <a:solidFill>
                  <a:schemeClr val="bg2"/>
                </a:solidFill>
              </a:defRPr>
            </a:lvl1pPr>
          </a:lstStyle>
          <a:p>
            <a:r>
              <a:rPr lang="uk-UA" noProof="0" dirty="0" smtClean="0"/>
              <a:t>Заголовок</a:t>
            </a:r>
            <a:endParaRPr lang="uk-UA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032000" y="5229000"/>
            <a:ext cx="4320000" cy="36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r">
              <a:spcBef>
                <a:spcPts val="0"/>
              </a:spcBef>
              <a:spcAft>
                <a:spcPts val="600"/>
              </a:spcAft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dirty="0" err="1" smtClean="0"/>
              <a:t>Ім’я</a:t>
            </a:r>
            <a:r>
              <a:rPr lang="ru-RU" noProof="0" dirty="0" smtClean="0"/>
              <a:t> та </a:t>
            </a:r>
            <a:r>
              <a:rPr lang="ru-RU" noProof="0" dirty="0" err="1" smtClean="0"/>
              <a:t>прізвище</a:t>
            </a:r>
            <a:r>
              <a:rPr lang="uk-UA" noProof="0" dirty="0" smtClean="0"/>
              <a:t> доповідача</a:t>
            </a:r>
            <a:endParaRPr lang="uk-UA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00" y="845227"/>
            <a:ext cx="3059838" cy="36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FontTx/>
              <a:buNone/>
              <a:defRPr sz="1600"/>
            </a:lvl1pPr>
          </a:lstStyle>
          <a:p>
            <a:pPr lvl="0"/>
            <a:r>
              <a:rPr lang="uk-UA" noProof="0" dirty="0" smtClean="0"/>
              <a:t>текст</a:t>
            </a:r>
            <a:endParaRPr lang="uk-UA" noProof="0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2232000" y="2163633"/>
            <a:ext cx="6120000" cy="5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ru-RU" dirty="0" smtClean="0"/>
              <a:t>Проект:</a:t>
            </a:r>
            <a:endParaRPr lang="uk-UA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2" hasCustomPrompt="1"/>
          </p:nvPr>
        </p:nvSpPr>
        <p:spPr>
          <a:xfrm>
            <a:off x="2232025" y="3610479"/>
            <a:ext cx="6119813" cy="5413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uk-UA" noProof="0" dirty="0" smtClean="0"/>
              <a:t>Опис проекту</a:t>
            </a:r>
          </a:p>
          <a:p>
            <a:pPr lvl="0"/>
            <a:endParaRPr lang="uk-UA" noProof="0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3" hasCustomPrompt="1"/>
          </p:nvPr>
        </p:nvSpPr>
        <p:spPr>
          <a:xfrm>
            <a:off x="4031838" y="5601489"/>
            <a:ext cx="4320000" cy="3503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FontTx/>
              <a:buNone/>
              <a:defRPr sz="1400"/>
            </a:lvl1pPr>
          </a:lstStyle>
          <a:p>
            <a:pPr lvl="0"/>
            <a:r>
              <a:rPr lang="uk-UA" noProof="0" dirty="0" smtClean="0"/>
              <a:t>Посада доповідача</a:t>
            </a:r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4" hasCustomPrompt="1"/>
          </p:nvPr>
        </p:nvSpPr>
        <p:spPr>
          <a:xfrm>
            <a:off x="4031838" y="6344403"/>
            <a:ext cx="4320000" cy="36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FontTx/>
              <a:buNone/>
              <a:defRPr sz="1400"/>
            </a:lvl1pPr>
          </a:lstStyle>
          <a:p>
            <a:pPr lvl="0"/>
            <a:r>
              <a:rPr lang="uk-UA" noProof="0" dirty="0" smtClean="0"/>
              <a:t>Місце складання, дата</a:t>
            </a:r>
            <a:endParaRPr lang="uk-UA" noProof="0" dirty="0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5" hasCustomPrompt="1"/>
          </p:nvPr>
        </p:nvSpPr>
        <p:spPr>
          <a:xfrm>
            <a:off x="4031838" y="5837904"/>
            <a:ext cx="4320000" cy="432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FontTx/>
              <a:buNone/>
              <a:defRPr sz="1400"/>
            </a:lvl1pPr>
          </a:lstStyle>
          <a:p>
            <a:pPr lvl="0"/>
            <a:r>
              <a:rPr lang="uk-UA" noProof="0" dirty="0" smtClean="0"/>
              <a:t>Назва комітету (або заходу), на засіданні якого відбудеться доповідь</a:t>
            </a:r>
          </a:p>
        </p:txBody>
      </p:sp>
    </p:spTree>
    <p:extLst>
      <p:ext uri="{BB962C8B-B14F-4D97-AF65-F5344CB8AC3E}">
        <p14:creationId xmlns:p14="http://schemas.microsoft.com/office/powerpoint/2010/main" val="168892905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706" userDrawn="1">
          <p15:clr>
            <a:srgbClr val="FBAE40"/>
          </p15:clr>
        </p15:guide>
        <p15:guide id="2" pos="526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92163" y="333823"/>
            <a:ext cx="7920000" cy="720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ru-RU" dirty="0" smtClean="0"/>
              <a:t>Заголовок</a:t>
            </a:r>
            <a:endParaRPr lang="uk-UA" dirty="0"/>
          </a:p>
        </p:txBody>
      </p:sp>
      <p:cxnSp>
        <p:nvCxnSpPr>
          <p:cNvPr id="9" name="Пряма сполучна лінія 8"/>
          <p:cNvCxnSpPr/>
          <p:nvPr userDrawn="1"/>
        </p:nvCxnSpPr>
        <p:spPr>
          <a:xfrm>
            <a:off x="797366" y="1089000"/>
            <a:ext cx="792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бъект 4"/>
          <p:cNvSpPr>
            <a:spLocks noGrp="1"/>
          </p:cNvSpPr>
          <p:nvPr>
            <p:ph sz="quarter" idx="17" hasCustomPrompt="1"/>
          </p:nvPr>
        </p:nvSpPr>
        <p:spPr>
          <a:xfrm>
            <a:off x="792163" y="1449388"/>
            <a:ext cx="3600450" cy="4498975"/>
          </a:xfrm>
          <a:prstGeom prst="rect">
            <a:avLst/>
          </a:prstGeom>
        </p:spPr>
        <p:txBody>
          <a:bodyPr/>
          <a:lstStyle>
            <a:lvl1pPr marL="358775" indent="-266700">
              <a:spcBef>
                <a:spcPts val="4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/>
            </a:lvl1pPr>
            <a:lvl2pPr marL="715963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1074738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431925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4pPr>
            <a:lvl5pPr marL="1790700" indent="-274638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5pPr>
          </a:lstStyle>
          <a:p>
            <a:pPr lvl="0"/>
            <a:r>
              <a:rPr lang="uk-UA" noProof="0" dirty="0" smtClean="0"/>
              <a:t>Текст</a:t>
            </a:r>
          </a:p>
          <a:p>
            <a:pPr lvl="1"/>
            <a:r>
              <a:rPr lang="uk-UA" noProof="0" dirty="0" smtClean="0"/>
              <a:t>Другий рівень</a:t>
            </a:r>
          </a:p>
          <a:p>
            <a:pPr lvl="2"/>
            <a:r>
              <a:rPr lang="uk-UA" noProof="0" dirty="0" smtClean="0"/>
              <a:t>Третій рівень</a:t>
            </a:r>
          </a:p>
        </p:txBody>
      </p:sp>
      <p:sp>
        <p:nvSpPr>
          <p:cNvPr id="11" name="Объект 4"/>
          <p:cNvSpPr>
            <a:spLocks noGrp="1"/>
          </p:cNvSpPr>
          <p:nvPr>
            <p:ph sz="quarter" idx="18" hasCustomPrompt="1"/>
          </p:nvPr>
        </p:nvSpPr>
        <p:spPr>
          <a:xfrm>
            <a:off x="5099390" y="1449388"/>
            <a:ext cx="3600450" cy="4498975"/>
          </a:xfrm>
          <a:prstGeom prst="rect">
            <a:avLst/>
          </a:prstGeom>
        </p:spPr>
        <p:txBody>
          <a:bodyPr/>
          <a:lstStyle>
            <a:lvl1pPr marL="358775" indent="-266700">
              <a:spcBef>
                <a:spcPts val="4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/>
            </a:lvl1pPr>
            <a:lvl2pPr marL="715963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1074738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431925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4pPr>
            <a:lvl5pPr marL="1790700" indent="-274638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5pPr>
          </a:lstStyle>
          <a:p>
            <a:pPr lvl="0"/>
            <a:r>
              <a:rPr lang="uk-UA" noProof="0" dirty="0" smtClean="0"/>
              <a:t>Текст</a:t>
            </a:r>
          </a:p>
          <a:p>
            <a:pPr lvl="1"/>
            <a:r>
              <a:rPr lang="uk-UA" noProof="0" dirty="0" smtClean="0"/>
              <a:t>Другий рівень</a:t>
            </a:r>
          </a:p>
          <a:p>
            <a:pPr lvl="2"/>
            <a:r>
              <a:rPr lang="uk-UA" noProof="0" dirty="0" smtClean="0"/>
              <a:t>Третій рівень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BFB3B38-107A-41A8-AB75-3D42100AC2B6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802766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13" userDrawn="1">
          <p15:clr>
            <a:srgbClr val="FBAE40"/>
          </p15:clr>
        </p15:guide>
        <p15:guide id="2" pos="499" userDrawn="1">
          <p15:clr>
            <a:srgbClr val="FBAE40"/>
          </p15:clr>
        </p15:guide>
        <p15:guide id="3" orient="horz" pos="3974" userDrawn="1">
          <p15:clr>
            <a:srgbClr val="FBAE40"/>
          </p15:clr>
        </p15:guide>
        <p15:guide id="4" pos="548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'єкт і зображе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92163" y="333823"/>
            <a:ext cx="7920000" cy="720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ru-RU" dirty="0" smtClean="0"/>
              <a:t>Заголовок</a:t>
            </a:r>
            <a:endParaRPr lang="uk-UA" dirty="0"/>
          </a:p>
        </p:txBody>
      </p:sp>
      <p:cxnSp>
        <p:nvCxnSpPr>
          <p:cNvPr id="9" name="Пряма сполучна лінія 8"/>
          <p:cNvCxnSpPr/>
          <p:nvPr userDrawn="1"/>
        </p:nvCxnSpPr>
        <p:spPr>
          <a:xfrm>
            <a:off x="797366" y="1089000"/>
            <a:ext cx="792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Рисунок 2"/>
          <p:cNvSpPr>
            <a:spLocks noGrp="1"/>
          </p:cNvSpPr>
          <p:nvPr>
            <p:ph type="pic" sz="quarter" idx="16" hasCustomPrompt="1"/>
          </p:nvPr>
        </p:nvSpPr>
        <p:spPr>
          <a:xfrm>
            <a:off x="5652000" y="1449388"/>
            <a:ext cx="3060200" cy="1799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uk-UA" sz="1600" dirty="0" smtClean="0"/>
              <a:t>Зображення</a:t>
            </a:r>
            <a:endParaRPr lang="uk-UA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7" hasCustomPrompt="1"/>
          </p:nvPr>
        </p:nvSpPr>
        <p:spPr>
          <a:xfrm>
            <a:off x="792162" y="1449388"/>
            <a:ext cx="4319838" cy="4679612"/>
          </a:xfrm>
          <a:prstGeom prst="rect">
            <a:avLst/>
          </a:prstGeom>
        </p:spPr>
        <p:txBody>
          <a:bodyPr/>
          <a:lstStyle>
            <a:lvl1pPr marL="358775" indent="-266700">
              <a:spcBef>
                <a:spcPts val="4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/>
            </a:lvl1pPr>
            <a:lvl2pPr marL="715963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1074738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431925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4pPr>
            <a:lvl5pPr marL="1790700" indent="-274638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5pPr>
          </a:lstStyle>
          <a:p>
            <a:pPr lvl="0"/>
            <a:r>
              <a:rPr lang="uk-UA" noProof="0" dirty="0" smtClean="0"/>
              <a:t>Текст</a:t>
            </a:r>
          </a:p>
          <a:p>
            <a:pPr lvl="1"/>
            <a:r>
              <a:rPr lang="uk-UA" noProof="0" dirty="0" smtClean="0"/>
              <a:t>Другий рівень</a:t>
            </a:r>
          </a:p>
          <a:p>
            <a:pPr lvl="2"/>
            <a:r>
              <a:rPr lang="uk-UA" noProof="0" dirty="0" smtClean="0"/>
              <a:t>Третій рівень</a:t>
            </a:r>
          </a:p>
        </p:txBody>
      </p:sp>
      <p:sp>
        <p:nvSpPr>
          <p:cNvPr id="7" name="Рисунок 2"/>
          <p:cNvSpPr>
            <a:spLocks noGrp="1"/>
          </p:cNvSpPr>
          <p:nvPr>
            <p:ph type="pic" sz="quarter" idx="18" hasCustomPrompt="1"/>
          </p:nvPr>
        </p:nvSpPr>
        <p:spPr>
          <a:xfrm>
            <a:off x="5652000" y="3789000"/>
            <a:ext cx="3060200" cy="1979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uk-UA" sz="1600" dirty="0" smtClean="0"/>
              <a:t>Зображення</a:t>
            </a: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5652000" y="5769000"/>
            <a:ext cx="3065366" cy="36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uk-UA" noProof="0" dirty="0" smtClean="0"/>
              <a:t>Текст</a:t>
            </a:r>
            <a:endParaRPr lang="uk-UA" noProof="0" dirty="0"/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20" hasCustomPrompt="1"/>
          </p:nvPr>
        </p:nvSpPr>
        <p:spPr>
          <a:xfrm>
            <a:off x="5652000" y="3249000"/>
            <a:ext cx="3060200" cy="36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uk-UA" noProof="0" dirty="0" smtClean="0"/>
              <a:t>Текст</a:t>
            </a:r>
            <a:endParaRPr lang="uk-UA" noProof="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BFB3B38-107A-41A8-AB75-3D42100AC2B6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285590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13" userDrawn="1">
          <p15:clr>
            <a:srgbClr val="FBAE40"/>
          </p15:clr>
        </p15:guide>
        <p15:guide id="2" pos="499" userDrawn="1">
          <p15:clr>
            <a:srgbClr val="FBAE40"/>
          </p15:clr>
        </p15:guide>
        <p15:guide id="3" orient="horz" pos="3974" userDrawn="1">
          <p15:clr>
            <a:srgbClr val="FBAE40"/>
          </p15:clr>
        </p15:guide>
        <p15:guide id="4" pos="548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792163" y="1449388"/>
            <a:ext cx="3600000" cy="540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300"/>
              </a:spcBef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 dirty="0" smtClean="0"/>
              <a:t>Текст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92163" y="333823"/>
            <a:ext cx="7920000" cy="720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ru-RU" dirty="0" smtClean="0"/>
              <a:t>Заголовок</a:t>
            </a:r>
            <a:endParaRPr lang="uk-UA" dirty="0"/>
          </a:p>
        </p:txBody>
      </p:sp>
      <p:cxnSp>
        <p:nvCxnSpPr>
          <p:cNvPr id="11" name="Пряма сполучна лінія 10"/>
          <p:cNvCxnSpPr/>
          <p:nvPr userDrawn="1"/>
        </p:nvCxnSpPr>
        <p:spPr>
          <a:xfrm>
            <a:off x="797366" y="1089000"/>
            <a:ext cx="792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5103116" y="1449388"/>
            <a:ext cx="3600000" cy="540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300"/>
              </a:spcBef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 dirty="0" smtClean="0"/>
              <a:t>Текст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8" hasCustomPrompt="1"/>
          </p:nvPr>
        </p:nvSpPr>
        <p:spPr>
          <a:xfrm>
            <a:off x="792163" y="1989000"/>
            <a:ext cx="3600450" cy="4319725"/>
          </a:xfrm>
          <a:prstGeom prst="rect">
            <a:avLst/>
          </a:prstGeom>
        </p:spPr>
        <p:txBody>
          <a:bodyPr/>
          <a:lstStyle>
            <a:lvl1pPr marL="358775" indent="-266700">
              <a:spcBef>
                <a:spcPts val="4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/>
            </a:lvl1pPr>
            <a:lvl2pPr marL="715963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1074738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431925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4pPr>
            <a:lvl5pPr marL="1790700" indent="-274638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5pPr>
          </a:lstStyle>
          <a:p>
            <a:pPr lvl="0"/>
            <a:r>
              <a:rPr lang="uk-UA" noProof="0" dirty="0" smtClean="0"/>
              <a:t>Текст</a:t>
            </a:r>
          </a:p>
          <a:p>
            <a:pPr lvl="1"/>
            <a:r>
              <a:rPr lang="uk-UA" noProof="0" dirty="0" smtClean="0"/>
              <a:t>Другий рівень</a:t>
            </a:r>
          </a:p>
          <a:p>
            <a:pPr lvl="2"/>
            <a:r>
              <a:rPr lang="uk-UA" noProof="0" dirty="0" smtClean="0"/>
              <a:t>Третій рівень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9" hasCustomPrompt="1"/>
          </p:nvPr>
        </p:nvSpPr>
        <p:spPr>
          <a:xfrm>
            <a:off x="5111750" y="1989000"/>
            <a:ext cx="3600450" cy="4319725"/>
          </a:xfrm>
          <a:prstGeom prst="rect">
            <a:avLst/>
          </a:prstGeom>
        </p:spPr>
        <p:txBody>
          <a:bodyPr/>
          <a:lstStyle>
            <a:lvl1pPr marL="358775" indent="-266700">
              <a:spcBef>
                <a:spcPts val="4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/>
            </a:lvl1pPr>
            <a:lvl2pPr marL="715963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1074738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431925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4pPr>
            <a:lvl5pPr marL="1790700" indent="-274638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5pPr>
          </a:lstStyle>
          <a:p>
            <a:pPr lvl="0"/>
            <a:r>
              <a:rPr lang="uk-UA" noProof="0" dirty="0" smtClean="0"/>
              <a:t>Текст</a:t>
            </a:r>
          </a:p>
          <a:p>
            <a:pPr lvl="1"/>
            <a:r>
              <a:rPr lang="uk-UA" noProof="0" dirty="0" smtClean="0"/>
              <a:t>Другий рівень</a:t>
            </a:r>
          </a:p>
          <a:p>
            <a:pPr lvl="2"/>
            <a:r>
              <a:rPr lang="uk-UA" noProof="0" dirty="0" smtClean="0"/>
              <a:t>Третій рівень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BFB3B38-107A-41A8-AB75-3D42100AC2B6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423910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499" userDrawn="1">
          <p15:clr>
            <a:srgbClr val="FBAE40"/>
          </p15:clr>
        </p15:guide>
        <p15:guide id="3" pos="5488" userDrawn="1">
          <p15:clr>
            <a:srgbClr val="FBAE40"/>
          </p15:clr>
        </p15:guide>
        <p15:guide id="4" orient="horz" pos="913" userDrawn="1">
          <p15:clr>
            <a:srgbClr val="FBAE40"/>
          </p15:clr>
        </p15:guide>
        <p15:guide id="5" orient="horz" pos="397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стовпці: текст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92163" y="333823"/>
            <a:ext cx="7920000" cy="720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ru-RU" dirty="0" smtClean="0"/>
              <a:t>Заголовок</a:t>
            </a:r>
            <a:endParaRPr lang="uk-UA" dirty="0"/>
          </a:p>
        </p:txBody>
      </p:sp>
      <p:cxnSp>
        <p:nvCxnSpPr>
          <p:cNvPr id="11" name="Пряма сполучна лінія 10"/>
          <p:cNvCxnSpPr/>
          <p:nvPr userDrawn="1"/>
        </p:nvCxnSpPr>
        <p:spPr>
          <a:xfrm>
            <a:off x="797366" y="1089000"/>
            <a:ext cx="792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ъект 4"/>
          <p:cNvSpPr>
            <a:spLocks noGrp="1"/>
          </p:cNvSpPr>
          <p:nvPr>
            <p:ph sz="quarter" idx="18" hasCustomPrompt="1"/>
          </p:nvPr>
        </p:nvSpPr>
        <p:spPr>
          <a:xfrm>
            <a:off x="792163" y="1449388"/>
            <a:ext cx="2339837" cy="4859337"/>
          </a:xfrm>
          <a:prstGeom prst="rect">
            <a:avLst/>
          </a:prstGeom>
        </p:spPr>
        <p:txBody>
          <a:bodyPr/>
          <a:lstStyle>
            <a:lvl1pPr marL="358775" indent="-266700">
              <a:spcBef>
                <a:spcPts val="4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/>
            </a:lvl1pPr>
            <a:lvl2pPr marL="715963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1074738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341438" indent="-266700"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4pPr>
            <a:lvl5pPr marL="1706563" indent="-274638"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uk-UA" noProof="0" dirty="0" smtClean="0"/>
              <a:t>Текст</a:t>
            </a:r>
          </a:p>
          <a:p>
            <a:pPr lvl="1"/>
            <a:r>
              <a:rPr lang="uk-UA" noProof="0" dirty="0" smtClean="0"/>
              <a:t>Другий рівень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9" hasCustomPrompt="1"/>
          </p:nvPr>
        </p:nvSpPr>
        <p:spPr>
          <a:xfrm>
            <a:off x="3492000" y="1449389"/>
            <a:ext cx="5220200" cy="3959611"/>
          </a:xfrm>
          <a:prstGeom prst="rect">
            <a:avLst/>
          </a:prstGeom>
        </p:spPr>
        <p:txBody>
          <a:bodyPr/>
          <a:lstStyle>
            <a:lvl1pPr marL="358775" indent="-266700">
              <a:spcBef>
                <a:spcPts val="4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/>
            </a:lvl1pPr>
            <a:lvl2pPr marL="715963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1074738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431925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4pPr>
            <a:lvl5pPr marL="1790700" indent="-274638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uk-UA" noProof="0" dirty="0" smtClean="0"/>
              <a:t>Текст</a:t>
            </a:r>
          </a:p>
          <a:p>
            <a:pPr lvl="1"/>
            <a:r>
              <a:rPr lang="uk-UA" noProof="0" dirty="0" smtClean="0"/>
              <a:t>Другий рівень</a:t>
            </a:r>
          </a:p>
          <a:p>
            <a:pPr lvl="2"/>
            <a:r>
              <a:rPr lang="uk-UA" noProof="0" dirty="0" smtClean="0"/>
              <a:t>Третій рівень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0" hasCustomPrompt="1"/>
          </p:nvPr>
        </p:nvSpPr>
        <p:spPr>
          <a:xfrm>
            <a:off x="3492500" y="5589001"/>
            <a:ext cx="5219700" cy="7197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20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uk-UA" noProof="0" dirty="0" smtClean="0"/>
              <a:t>Текст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BFB3B38-107A-41A8-AB75-3D42100AC2B6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260993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499" userDrawn="1">
          <p15:clr>
            <a:srgbClr val="FBAE40"/>
          </p15:clr>
        </p15:guide>
        <p15:guide id="3" pos="5488" userDrawn="1">
          <p15:clr>
            <a:srgbClr val="FBAE40"/>
          </p15:clr>
        </p15:guide>
        <p15:guide id="4" orient="horz" pos="913" userDrawn="1">
          <p15:clr>
            <a:srgbClr val="FBAE40"/>
          </p15:clr>
        </p15:guide>
        <p15:guide id="5" orient="horz" pos="397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стовпці: об'єкт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92163" y="333823"/>
            <a:ext cx="7920000" cy="720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ru-RU" dirty="0" smtClean="0"/>
              <a:t>Заголовок</a:t>
            </a:r>
            <a:endParaRPr lang="uk-UA" dirty="0"/>
          </a:p>
        </p:txBody>
      </p:sp>
      <p:cxnSp>
        <p:nvCxnSpPr>
          <p:cNvPr id="11" name="Пряма сполучна лінія 10"/>
          <p:cNvCxnSpPr/>
          <p:nvPr userDrawn="1"/>
        </p:nvCxnSpPr>
        <p:spPr>
          <a:xfrm>
            <a:off x="797366" y="1089000"/>
            <a:ext cx="792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ъект 4"/>
          <p:cNvSpPr>
            <a:spLocks noGrp="1"/>
          </p:cNvSpPr>
          <p:nvPr>
            <p:ph sz="quarter" idx="18" hasCustomPrompt="1"/>
          </p:nvPr>
        </p:nvSpPr>
        <p:spPr>
          <a:xfrm>
            <a:off x="6361181" y="1449388"/>
            <a:ext cx="2339837" cy="4859337"/>
          </a:xfrm>
          <a:prstGeom prst="rect">
            <a:avLst/>
          </a:prstGeom>
        </p:spPr>
        <p:txBody>
          <a:bodyPr/>
          <a:lstStyle>
            <a:lvl1pPr marL="358775" indent="-266700">
              <a:spcBef>
                <a:spcPts val="4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500"/>
            </a:lvl1pPr>
            <a:lvl2pPr marL="715963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2pPr>
            <a:lvl3pPr marL="1074738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3pPr>
            <a:lvl4pPr marL="1341438" indent="-266700"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4pPr>
            <a:lvl5pPr marL="1706563" indent="-274638"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uk-UA" noProof="0" dirty="0" smtClean="0"/>
              <a:t>Текст</a:t>
            </a:r>
          </a:p>
          <a:p>
            <a:pPr lvl="1"/>
            <a:r>
              <a:rPr lang="uk-UA" noProof="0" dirty="0" smtClean="0"/>
              <a:t>Другий рівень</a:t>
            </a:r>
          </a:p>
          <a:p>
            <a:pPr lvl="2"/>
            <a:r>
              <a:rPr lang="uk-UA" noProof="0" dirty="0" smtClean="0"/>
              <a:t>Третій рівень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9" hasCustomPrompt="1"/>
          </p:nvPr>
        </p:nvSpPr>
        <p:spPr>
          <a:xfrm>
            <a:off x="786583" y="1449389"/>
            <a:ext cx="5220200" cy="3959611"/>
          </a:xfrm>
          <a:prstGeom prst="rect">
            <a:avLst/>
          </a:prstGeom>
        </p:spPr>
        <p:txBody>
          <a:bodyPr/>
          <a:lstStyle>
            <a:lvl1pPr marL="358775" indent="-266700">
              <a:spcBef>
                <a:spcPts val="4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500"/>
            </a:lvl1pPr>
            <a:lvl2pPr marL="715963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2pPr>
            <a:lvl3pPr marL="1074738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3pPr>
            <a:lvl4pPr marL="1431925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4pPr>
            <a:lvl5pPr marL="1790700" indent="-274638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5pPr>
          </a:lstStyle>
          <a:p>
            <a:pPr lvl="0"/>
            <a:r>
              <a:rPr lang="uk-UA" noProof="0" dirty="0" smtClean="0"/>
              <a:t>Текст</a:t>
            </a:r>
          </a:p>
          <a:p>
            <a:pPr lvl="1"/>
            <a:r>
              <a:rPr lang="uk-UA" noProof="0" dirty="0" smtClean="0"/>
              <a:t>Другий рівень</a:t>
            </a:r>
          </a:p>
          <a:p>
            <a:pPr lvl="2"/>
            <a:r>
              <a:rPr lang="uk-UA" noProof="0" dirty="0" smtClean="0"/>
              <a:t>Третій рівень</a:t>
            </a:r>
          </a:p>
          <a:p>
            <a:pPr lvl="3"/>
            <a:r>
              <a:rPr lang="uk-UA" noProof="0" dirty="0" smtClean="0"/>
              <a:t>Четвертий рівень</a:t>
            </a:r>
          </a:p>
          <a:p>
            <a:pPr lvl="4"/>
            <a:r>
              <a:rPr lang="uk-UA" noProof="0" dirty="0" smtClean="0"/>
              <a:t>П’ятий рівень</a:t>
            </a:r>
            <a:endParaRPr lang="uk-UA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0" hasCustomPrompt="1"/>
          </p:nvPr>
        </p:nvSpPr>
        <p:spPr>
          <a:xfrm>
            <a:off x="792163" y="5589001"/>
            <a:ext cx="5219700" cy="7197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5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uk-UA" noProof="0" dirty="0" smtClean="0"/>
              <a:t>Текст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BFB3B38-107A-41A8-AB75-3D42100AC2B6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86042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499" userDrawn="1">
          <p15:clr>
            <a:srgbClr val="FBAE40"/>
          </p15:clr>
        </p15:guide>
        <p15:guide id="3" pos="5488" userDrawn="1">
          <p15:clr>
            <a:srgbClr val="FBAE40"/>
          </p15:clr>
        </p15:guide>
        <p15:guide id="4" orient="horz" pos="913" userDrawn="1">
          <p15:clr>
            <a:srgbClr val="FBAE40"/>
          </p15:clr>
        </p15:guide>
        <p15:guide id="5" orient="horz" pos="397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 hasCustomPrompt="1"/>
          </p:nvPr>
        </p:nvSpPr>
        <p:spPr>
          <a:xfrm>
            <a:off x="1872000" y="1449387"/>
            <a:ext cx="5760000" cy="30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noProof="0" dirty="0" smtClean="0"/>
              <a:t>Зображення</a:t>
            </a:r>
            <a:endParaRPr lang="uk-UA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875485" y="4869772"/>
            <a:ext cx="5760000" cy="14392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noProof="0" dirty="0" smtClean="0"/>
              <a:t>Текст слайда</a:t>
            </a:r>
          </a:p>
        </p:txBody>
      </p:sp>
      <p:cxnSp>
        <p:nvCxnSpPr>
          <p:cNvPr id="9" name="Пряма сполучна лінія 8"/>
          <p:cNvCxnSpPr/>
          <p:nvPr userDrawn="1"/>
        </p:nvCxnSpPr>
        <p:spPr>
          <a:xfrm>
            <a:off x="797366" y="1089000"/>
            <a:ext cx="792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B3B38-107A-41A8-AB75-3D42100AC2B6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280882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13" userDrawn="1">
          <p15:clr>
            <a:srgbClr val="FBAE40"/>
          </p15:clr>
        </p15:guide>
        <p15:guide id="2" pos="499" userDrawn="1">
          <p15:clr>
            <a:srgbClr val="FBAE40"/>
          </p15:clr>
        </p15:guide>
        <p15:guide id="3" orient="horz" pos="3974" userDrawn="1">
          <p15:clr>
            <a:srgbClr val="FBAE40"/>
          </p15:clr>
        </p15:guide>
        <p15:guide id="4" pos="5488" userDrawn="1">
          <p15:clr>
            <a:srgbClr val="FBAE40"/>
          </p15:clr>
        </p15:guide>
        <p15:guide id="5" pos="2993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без наповне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B3B38-107A-41A8-AB75-3D42100AC2B6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30658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6"/>
          <p:cNvSpPr/>
          <p:nvPr userDrawn="1"/>
        </p:nvSpPr>
        <p:spPr>
          <a:xfrm>
            <a:off x="868355" y="1988816"/>
            <a:ext cx="1010284" cy="2880368"/>
          </a:xfrm>
          <a:custGeom>
            <a:avLst/>
            <a:gdLst>
              <a:gd name="connsiteX0" fmla="*/ 0 w 2231702"/>
              <a:gd name="connsiteY0" fmla="*/ 0 h 6857999"/>
              <a:gd name="connsiteX1" fmla="*/ 2231702 w 2231702"/>
              <a:gd name="connsiteY1" fmla="*/ 0 h 6857999"/>
              <a:gd name="connsiteX2" fmla="*/ 2231702 w 2231702"/>
              <a:gd name="connsiteY2" fmla="*/ 6857999 h 6857999"/>
              <a:gd name="connsiteX3" fmla="*/ 0 w 2231702"/>
              <a:gd name="connsiteY3" fmla="*/ 6857999 h 6857999"/>
              <a:gd name="connsiteX4" fmla="*/ 0 w 2231702"/>
              <a:gd name="connsiteY4" fmla="*/ 0 h 6857999"/>
              <a:gd name="connsiteX0" fmla="*/ 0 w 2231702"/>
              <a:gd name="connsiteY0" fmla="*/ 0 h 6857999"/>
              <a:gd name="connsiteX1" fmla="*/ 2231702 w 2231702"/>
              <a:gd name="connsiteY1" fmla="*/ 0 h 6857999"/>
              <a:gd name="connsiteX2" fmla="*/ 2231702 w 2231702"/>
              <a:gd name="connsiteY2" fmla="*/ 6857999 h 6857999"/>
              <a:gd name="connsiteX3" fmla="*/ 0 w 2231702"/>
              <a:gd name="connsiteY3" fmla="*/ 6857999 h 6857999"/>
              <a:gd name="connsiteX4" fmla="*/ 0 w 2231702"/>
              <a:gd name="connsiteY4" fmla="*/ 0 h 6857999"/>
              <a:gd name="connsiteX0" fmla="*/ 0 w 2231702"/>
              <a:gd name="connsiteY0" fmla="*/ 0 h 6857999"/>
              <a:gd name="connsiteX1" fmla="*/ 2231702 w 2231702"/>
              <a:gd name="connsiteY1" fmla="*/ 0 h 6857999"/>
              <a:gd name="connsiteX2" fmla="*/ 788795 w 2231702"/>
              <a:gd name="connsiteY2" fmla="*/ 6857999 h 6857999"/>
              <a:gd name="connsiteX3" fmla="*/ 0 w 2231702"/>
              <a:gd name="connsiteY3" fmla="*/ 6857999 h 6857999"/>
              <a:gd name="connsiteX4" fmla="*/ 0 w 2231702"/>
              <a:gd name="connsiteY4" fmla="*/ 0 h 6857999"/>
              <a:gd name="connsiteX0" fmla="*/ 0 w 2231702"/>
              <a:gd name="connsiteY0" fmla="*/ 0 h 6857999"/>
              <a:gd name="connsiteX1" fmla="*/ 2231702 w 2231702"/>
              <a:gd name="connsiteY1" fmla="*/ 0 h 6857999"/>
              <a:gd name="connsiteX2" fmla="*/ 520347 w 2231702"/>
              <a:gd name="connsiteY2" fmla="*/ 6849610 h 6857999"/>
              <a:gd name="connsiteX3" fmla="*/ 0 w 2231702"/>
              <a:gd name="connsiteY3" fmla="*/ 6857999 h 6857999"/>
              <a:gd name="connsiteX4" fmla="*/ 0 w 2231702"/>
              <a:gd name="connsiteY4" fmla="*/ 0 h 6857999"/>
              <a:gd name="connsiteX0" fmla="*/ 0 w 2353622"/>
              <a:gd name="connsiteY0" fmla="*/ 10160 h 6868159"/>
              <a:gd name="connsiteX1" fmla="*/ 2353622 w 2353622"/>
              <a:gd name="connsiteY1" fmla="*/ 0 h 6868159"/>
              <a:gd name="connsiteX2" fmla="*/ 520347 w 2353622"/>
              <a:gd name="connsiteY2" fmla="*/ 6859770 h 6868159"/>
              <a:gd name="connsiteX3" fmla="*/ 0 w 2353622"/>
              <a:gd name="connsiteY3" fmla="*/ 6868159 h 6868159"/>
              <a:gd name="connsiteX4" fmla="*/ 0 w 2353622"/>
              <a:gd name="connsiteY4" fmla="*/ 10160 h 6868159"/>
              <a:gd name="connsiteX0" fmla="*/ 0 w 2384102"/>
              <a:gd name="connsiteY0" fmla="*/ 10160 h 6868159"/>
              <a:gd name="connsiteX1" fmla="*/ 2384102 w 2384102"/>
              <a:gd name="connsiteY1" fmla="*/ 0 h 6868159"/>
              <a:gd name="connsiteX2" fmla="*/ 520347 w 2384102"/>
              <a:gd name="connsiteY2" fmla="*/ 6859770 h 6868159"/>
              <a:gd name="connsiteX3" fmla="*/ 0 w 2384102"/>
              <a:gd name="connsiteY3" fmla="*/ 6868159 h 6868159"/>
              <a:gd name="connsiteX4" fmla="*/ 0 w 2384102"/>
              <a:gd name="connsiteY4" fmla="*/ 10160 h 6868159"/>
              <a:gd name="connsiteX0" fmla="*/ 0 w 2408486"/>
              <a:gd name="connsiteY0" fmla="*/ 0 h 6857999"/>
              <a:gd name="connsiteX1" fmla="*/ 2408486 w 2408486"/>
              <a:gd name="connsiteY1" fmla="*/ 2032 h 6857999"/>
              <a:gd name="connsiteX2" fmla="*/ 520347 w 2408486"/>
              <a:gd name="connsiteY2" fmla="*/ 6849610 h 6857999"/>
              <a:gd name="connsiteX3" fmla="*/ 0 w 2408486"/>
              <a:gd name="connsiteY3" fmla="*/ 6857999 h 6857999"/>
              <a:gd name="connsiteX4" fmla="*/ 0 w 2408486"/>
              <a:gd name="connsiteY4" fmla="*/ 0 h 6857999"/>
              <a:gd name="connsiteX0" fmla="*/ 0 w 2408486"/>
              <a:gd name="connsiteY0" fmla="*/ 0 h 6866702"/>
              <a:gd name="connsiteX1" fmla="*/ 2408486 w 2408486"/>
              <a:gd name="connsiteY1" fmla="*/ 2032 h 6866702"/>
              <a:gd name="connsiteX2" fmla="*/ 768175 w 2408486"/>
              <a:gd name="connsiteY2" fmla="*/ 6866702 h 6866702"/>
              <a:gd name="connsiteX3" fmla="*/ 0 w 2408486"/>
              <a:gd name="connsiteY3" fmla="*/ 6857999 h 6866702"/>
              <a:gd name="connsiteX4" fmla="*/ 0 w 2408486"/>
              <a:gd name="connsiteY4" fmla="*/ 0 h 686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8486" h="6866702">
                <a:moveTo>
                  <a:pt x="0" y="0"/>
                </a:moveTo>
                <a:lnTo>
                  <a:pt x="2408486" y="2032"/>
                </a:lnTo>
                <a:lnTo>
                  <a:pt x="768175" y="6866702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0" y="1988816"/>
            <a:ext cx="971540" cy="288036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Прямоугольник 11"/>
          <p:cNvSpPr/>
          <p:nvPr userDrawn="1"/>
        </p:nvSpPr>
        <p:spPr>
          <a:xfrm>
            <a:off x="8532507" y="4329116"/>
            <a:ext cx="611493" cy="2528884"/>
          </a:xfrm>
          <a:custGeom>
            <a:avLst/>
            <a:gdLst>
              <a:gd name="connsiteX0" fmla="*/ 0 w 611493"/>
              <a:gd name="connsiteY0" fmla="*/ 0 h 2528884"/>
              <a:gd name="connsiteX1" fmla="*/ 611493 w 611493"/>
              <a:gd name="connsiteY1" fmla="*/ 0 h 2528884"/>
              <a:gd name="connsiteX2" fmla="*/ 611493 w 611493"/>
              <a:gd name="connsiteY2" fmla="*/ 2528884 h 2528884"/>
              <a:gd name="connsiteX3" fmla="*/ 0 w 611493"/>
              <a:gd name="connsiteY3" fmla="*/ 2528884 h 2528884"/>
              <a:gd name="connsiteX4" fmla="*/ 0 w 611493"/>
              <a:gd name="connsiteY4" fmla="*/ 0 h 2528884"/>
              <a:gd name="connsiteX0" fmla="*/ 0 w 611493"/>
              <a:gd name="connsiteY0" fmla="*/ 2528884 h 2528884"/>
              <a:gd name="connsiteX1" fmla="*/ 611493 w 611493"/>
              <a:gd name="connsiteY1" fmla="*/ 0 h 2528884"/>
              <a:gd name="connsiteX2" fmla="*/ 611493 w 611493"/>
              <a:gd name="connsiteY2" fmla="*/ 2528884 h 2528884"/>
              <a:gd name="connsiteX3" fmla="*/ 0 w 611493"/>
              <a:gd name="connsiteY3" fmla="*/ 2528884 h 2528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493" h="2528884">
                <a:moveTo>
                  <a:pt x="0" y="2528884"/>
                </a:moveTo>
                <a:lnTo>
                  <a:pt x="611493" y="0"/>
                </a:lnTo>
                <a:lnTo>
                  <a:pt x="611493" y="2528884"/>
                </a:lnTo>
                <a:lnTo>
                  <a:pt x="0" y="252888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0" y="1988816"/>
            <a:ext cx="360000" cy="28803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 userDrawn="1">
            <p:ph type="title" hasCustomPrompt="1"/>
          </p:nvPr>
        </p:nvSpPr>
        <p:spPr>
          <a:xfrm>
            <a:off x="1872000" y="2513919"/>
            <a:ext cx="5940000" cy="54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600" b="1" cap="none">
                <a:solidFill>
                  <a:schemeClr val="tx1"/>
                </a:solidFill>
              </a:defRPr>
            </a:lvl1pPr>
          </a:lstStyle>
          <a:p>
            <a:r>
              <a:rPr lang="uk-UA" noProof="0" dirty="0" smtClean="0"/>
              <a:t>Розділ</a:t>
            </a:r>
            <a:endParaRPr lang="uk-UA" noProof="0" dirty="0"/>
          </a:p>
        </p:txBody>
      </p:sp>
      <p:sp>
        <p:nvSpPr>
          <p:cNvPr id="3" name="Текст 2"/>
          <p:cNvSpPr>
            <a:spLocks noGrp="1"/>
          </p:cNvSpPr>
          <p:nvPr userDrawn="1">
            <p:ph type="body" idx="1" hasCustomPrompt="1"/>
          </p:nvPr>
        </p:nvSpPr>
        <p:spPr>
          <a:xfrm>
            <a:off x="1872000" y="3069000"/>
            <a:ext cx="5940000" cy="108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600" b="1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noProof="0" dirty="0" smtClean="0"/>
              <a:t>Назва розділу</a:t>
            </a:r>
          </a:p>
        </p:txBody>
      </p:sp>
      <p:pic>
        <p:nvPicPr>
          <p:cNvPr id="10" name="Picture 2" descr="D:\DESIGN\РЕБРЕНДИНГ\Templates\PowerPoint\06-2018\4x3\Presentation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0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93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Візитна картка (укр. м.)">
    <p:bg>
      <p:bgPr>
        <a:gradFill flip="none" rotWithShape="1">
          <a:gsLst>
            <a:gs pos="0">
              <a:schemeClr val="accent2"/>
            </a:gs>
            <a:gs pos="100000">
              <a:schemeClr val="accen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2232000" y="1989000"/>
            <a:ext cx="4680000" cy="28800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2411762" y="3069000"/>
            <a:ext cx="4320476" cy="36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300"/>
              </a:spcBef>
              <a:buFontTx/>
              <a:buNone/>
              <a:defRPr sz="1600" b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uk-UA" noProof="0" dirty="0" smtClean="0"/>
              <a:t>Ім’я та прізвище</a:t>
            </a:r>
            <a:endParaRPr lang="uk-UA" noProof="0" dirty="0"/>
          </a:p>
        </p:txBody>
      </p:sp>
      <p:sp>
        <p:nvSpPr>
          <p:cNvPr id="17" name="Текст 5"/>
          <p:cNvSpPr>
            <a:spLocks noGrp="1"/>
          </p:cNvSpPr>
          <p:nvPr>
            <p:ph type="body" sz="quarter" idx="11" hasCustomPrompt="1"/>
          </p:nvPr>
        </p:nvSpPr>
        <p:spPr>
          <a:xfrm>
            <a:off x="2411762" y="3429000"/>
            <a:ext cx="4320476" cy="719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300"/>
              </a:spcBef>
              <a:buFontTx/>
              <a:buNone/>
              <a:defRPr sz="1400" b="0" baseline="0"/>
            </a:lvl1pPr>
          </a:lstStyle>
          <a:p>
            <a:pPr lvl="0"/>
            <a:r>
              <a:rPr lang="uk-UA" noProof="0" dirty="0" smtClean="0"/>
              <a:t>Посада доповідача</a:t>
            </a:r>
            <a:br>
              <a:rPr lang="uk-UA" noProof="0" dirty="0" smtClean="0"/>
            </a:br>
            <a:r>
              <a:rPr lang="uk-UA" noProof="0" dirty="0" smtClean="0"/>
              <a:t>Структурний підрозділ</a:t>
            </a:r>
          </a:p>
        </p:txBody>
      </p:sp>
      <p:sp>
        <p:nvSpPr>
          <p:cNvPr id="18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2411762" y="4328866"/>
            <a:ext cx="4320476" cy="36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300"/>
              </a:spcBef>
              <a:buFontTx/>
              <a:buNone/>
              <a:defRPr sz="1200" b="0" baseline="0"/>
            </a:lvl1pPr>
          </a:lstStyle>
          <a:p>
            <a:pPr lvl="0"/>
            <a:r>
              <a:rPr lang="uk-UA" noProof="0" dirty="0" smtClean="0"/>
              <a:t>Електронна службова пошта</a:t>
            </a:r>
            <a:endParaRPr lang="uk-UA" noProof="0" dirty="0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2411762" y="2739341"/>
            <a:ext cx="1620238" cy="45719"/>
            <a:chOff x="2412000" y="2889000"/>
            <a:chExt cx="1440000" cy="0"/>
          </a:xfrm>
        </p:grpSpPr>
        <p:cxnSp>
          <p:nvCxnSpPr>
            <p:cNvPr id="14" name="Прямая соединительная линия 13"/>
            <p:cNvCxnSpPr/>
            <p:nvPr userDrawn="1"/>
          </p:nvCxnSpPr>
          <p:spPr>
            <a:xfrm>
              <a:off x="2412000" y="2889000"/>
              <a:ext cx="7200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 userDrawn="1"/>
          </p:nvCxnSpPr>
          <p:spPr>
            <a:xfrm>
              <a:off x="3132000" y="2889000"/>
              <a:ext cx="720000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6" name="Picture 2" descr="G:\Шаблоны\НБУ new\Logo_color_hor_NBU_ua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00" y="2169000"/>
            <a:ext cx="1620000" cy="43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26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253" userDrawn="1">
          <p15:clr>
            <a:srgbClr val="FBAE40"/>
          </p15:clr>
        </p15:guide>
        <p15:guide id="2" pos="1404" userDrawn="1">
          <p15:clr>
            <a:srgbClr val="FBAE40"/>
          </p15:clr>
        </p15:guide>
        <p15:guide id="3" pos="435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Візитна картка з фото (укр. м.)">
    <p:bg>
      <p:bgPr>
        <a:gradFill flip="none" rotWithShape="1">
          <a:gsLst>
            <a:gs pos="0">
              <a:schemeClr val="accent2"/>
            </a:gs>
            <a:gs pos="100000">
              <a:schemeClr val="accen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2232000" y="1989000"/>
            <a:ext cx="4680000" cy="28800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3862692" y="3069000"/>
            <a:ext cx="2869546" cy="36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300"/>
              </a:spcBef>
              <a:buFontTx/>
              <a:buNone/>
              <a:defRPr sz="1600" b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uk-UA" noProof="0" dirty="0" smtClean="0"/>
              <a:t>Ім’я та прізвище</a:t>
            </a:r>
            <a:endParaRPr lang="uk-UA" noProof="0" dirty="0"/>
          </a:p>
        </p:txBody>
      </p:sp>
      <p:sp>
        <p:nvSpPr>
          <p:cNvPr id="17" name="Текст 5"/>
          <p:cNvSpPr>
            <a:spLocks noGrp="1"/>
          </p:cNvSpPr>
          <p:nvPr>
            <p:ph type="body" sz="quarter" idx="11" hasCustomPrompt="1"/>
          </p:nvPr>
        </p:nvSpPr>
        <p:spPr>
          <a:xfrm>
            <a:off x="3862692" y="3429000"/>
            <a:ext cx="2869546" cy="719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300"/>
              </a:spcBef>
              <a:buFontTx/>
              <a:buNone/>
              <a:defRPr sz="1400" b="0" baseline="0"/>
            </a:lvl1pPr>
          </a:lstStyle>
          <a:p>
            <a:pPr lvl="0"/>
            <a:r>
              <a:rPr lang="uk-UA" noProof="0" dirty="0" smtClean="0"/>
              <a:t>Посада доповідача </a:t>
            </a:r>
            <a:br>
              <a:rPr lang="uk-UA" noProof="0" dirty="0" smtClean="0"/>
            </a:br>
            <a:r>
              <a:rPr lang="uk-UA" noProof="0" dirty="0" smtClean="0"/>
              <a:t>Структурний підрозділ</a:t>
            </a:r>
          </a:p>
        </p:txBody>
      </p:sp>
      <p:sp>
        <p:nvSpPr>
          <p:cNvPr id="18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3862692" y="4328866"/>
            <a:ext cx="2869546" cy="36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300"/>
              </a:spcBef>
              <a:buFontTx/>
              <a:buNone/>
              <a:defRPr sz="1200" b="0" baseline="0"/>
            </a:lvl1pPr>
          </a:lstStyle>
          <a:p>
            <a:pPr lvl="0"/>
            <a:r>
              <a:rPr lang="uk-UA" noProof="0" dirty="0" smtClean="0"/>
              <a:t>Електронна службова пошта</a:t>
            </a:r>
            <a:endParaRPr lang="uk-UA" noProof="0" dirty="0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2411762" y="2739341"/>
            <a:ext cx="1620238" cy="45719"/>
            <a:chOff x="2412000" y="2889000"/>
            <a:chExt cx="1440000" cy="0"/>
          </a:xfrm>
        </p:grpSpPr>
        <p:cxnSp>
          <p:nvCxnSpPr>
            <p:cNvPr id="19" name="Прямая соединительная линия 18"/>
            <p:cNvCxnSpPr/>
            <p:nvPr userDrawn="1"/>
          </p:nvCxnSpPr>
          <p:spPr>
            <a:xfrm>
              <a:off x="2412000" y="2889000"/>
              <a:ext cx="7200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 userDrawn="1"/>
          </p:nvCxnSpPr>
          <p:spPr>
            <a:xfrm>
              <a:off x="3132000" y="2889000"/>
              <a:ext cx="720000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1" name="Рисунок 4"/>
          <p:cNvSpPr>
            <a:spLocks noGrp="1"/>
          </p:cNvSpPr>
          <p:nvPr>
            <p:ph type="pic" sz="quarter" idx="13" hasCustomPrompt="1"/>
          </p:nvPr>
        </p:nvSpPr>
        <p:spPr>
          <a:xfrm>
            <a:off x="2417277" y="3069000"/>
            <a:ext cx="1260138" cy="16192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/>
            </a:lvl1pPr>
          </a:lstStyle>
          <a:p>
            <a:r>
              <a:rPr lang="uk-UA" dirty="0" smtClean="0"/>
              <a:t>Фото доповідача</a:t>
            </a:r>
            <a:endParaRPr lang="uk-UA" dirty="0"/>
          </a:p>
        </p:txBody>
      </p:sp>
      <p:pic>
        <p:nvPicPr>
          <p:cNvPr id="13" name="Picture 2" descr="G:\Шаблоны\НБУ new\Logo_color_hor_NBU_ua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00" y="2169000"/>
            <a:ext cx="1620000" cy="43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632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  <p15:guide id="2" pos="1404">
          <p15:clr>
            <a:srgbClr val="FBAE40"/>
          </p15:clr>
        </p15:guide>
        <p15:guide id="3" pos="435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ий слайд (зовн. 1, укр. м., екра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6"/>
          <p:cNvSpPr/>
          <p:nvPr userDrawn="1"/>
        </p:nvSpPr>
        <p:spPr>
          <a:xfrm>
            <a:off x="0" y="1"/>
            <a:ext cx="2408486" cy="6866702"/>
          </a:xfrm>
          <a:custGeom>
            <a:avLst/>
            <a:gdLst>
              <a:gd name="connsiteX0" fmla="*/ 0 w 2231702"/>
              <a:gd name="connsiteY0" fmla="*/ 0 h 6857999"/>
              <a:gd name="connsiteX1" fmla="*/ 2231702 w 2231702"/>
              <a:gd name="connsiteY1" fmla="*/ 0 h 6857999"/>
              <a:gd name="connsiteX2" fmla="*/ 2231702 w 2231702"/>
              <a:gd name="connsiteY2" fmla="*/ 6857999 h 6857999"/>
              <a:gd name="connsiteX3" fmla="*/ 0 w 2231702"/>
              <a:gd name="connsiteY3" fmla="*/ 6857999 h 6857999"/>
              <a:gd name="connsiteX4" fmla="*/ 0 w 2231702"/>
              <a:gd name="connsiteY4" fmla="*/ 0 h 6857999"/>
              <a:gd name="connsiteX0" fmla="*/ 0 w 2231702"/>
              <a:gd name="connsiteY0" fmla="*/ 0 h 6857999"/>
              <a:gd name="connsiteX1" fmla="*/ 2231702 w 2231702"/>
              <a:gd name="connsiteY1" fmla="*/ 0 h 6857999"/>
              <a:gd name="connsiteX2" fmla="*/ 2231702 w 2231702"/>
              <a:gd name="connsiteY2" fmla="*/ 6857999 h 6857999"/>
              <a:gd name="connsiteX3" fmla="*/ 0 w 2231702"/>
              <a:gd name="connsiteY3" fmla="*/ 6857999 h 6857999"/>
              <a:gd name="connsiteX4" fmla="*/ 0 w 2231702"/>
              <a:gd name="connsiteY4" fmla="*/ 0 h 6857999"/>
              <a:gd name="connsiteX0" fmla="*/ 0 w 2231702"/>
              <a:gd name="connsiteY0" fmla="*/ 0 h 6857999"/>
              <a:gd name="connsiteX1" fmla="*/ 2231702 w 2231702"/>
              <a:gd name="connsiteY1" fmla="*/ 0 h 6857999"/>
              <a:gd name="connsiteX2" fmla="*/ 788795 w 2231702"/>
              <a:gd name="connsiteY2" fmla="*/ 6857999 h 6857999"/>
              <a:gd name="connsiteX3" fmla="*/ 0 w 2231702"/>
              <a:gd name="connsiteY3" fmla="*/ 6857999 h 6857999"/>
              <a:gd name="connsiteX4" fmla="*/ 0 w 2231702"/>
              <a:gd name="connsiteY4" fmla="*/ 0 h 6857999"/>
              <a:gd name="connsiteX0" fmla="*/ 0 w 2231702"/>
              <a:gd name="connsiteY0" fmla="*/ 0 h 6857999"/>
              <a:gd name="connsiteX1" fmla="*/ 2231702 w 2231702"/>
              <a:gd name="connsiteY1" fmla="*/ 0 h 6857999"/>
              <a:gd name="connsiteX2" fmla="*/ 520347 w 2231702"/>
              <a:gd name="connsiteY2" fmla="*/ 6849610 h 6857999"/>
              <a:gd name="connsiteX3" fmla="*/ 0 w 2231702"/>
              <a:gd name="connsiteY3" fmla="*/ 6857999 h 6857999"/>
              <a:gd name="connsiteX4" fmla="*/ 0 w 2231702"/>
              <a:gd name="connsiteY4" fmla="*/ 0 h 6857999"/>
              <a:gd name="connsiteX0" fmla="*/ 0 w 2353622"/>
              <a:gd name="connsiteY0" fmla="*/ 10160 h 6868159"/>
              <a:gd name="connsiteX1" fmla="*/ 2353622 w 2353622"/>
              <a:gd name="connsiteY1" fmla="*/ 0 h 6868159"/>
              <a:gd name="connsiteX2" fmla="*/ 520347 w 2353622"/>
              <a:gd name="connsiteY2" fmla="*/ 6859770 h 6868159"/>
              <a:gd name="connsiteX3" fmla="*/ 0 w 2353622"/>
              <a:gd name="connsiteY3" fmla="*/ 6868159 h 6868159"/>
              <a:gd name="connsiteX4" fmla="*/ 0 w 2353622"/>
              <a:gd name="connsiteY4" fmla="*/ 10160 h 6868159"/>
              <a:gd name="connsiteX0" fmla="*/ 0 w 2384102"/>
              <a:gd name="connsiteY0" fmla="*/ 10160 h 6868159"/>
              <a:gd name="connsiteX1" fmla="*/ 2384102 w 2384102"/>
              <a:gd name="connsiteY1" fmla="*/ 0 h 6868159"/>
              <a:gd name="connsiteX2" fmla="*/ 520347 w 2384102"/>
              <a:gd name="connsiteY2" fmla="*/ 6859770 h 6868159"/>
              <a:gd name="connsiteX3" fmla="*/ 0 w 2384102"/>
              <a:gd name="connsiteY3" fmla="*/ 6868159 h 6868159"/>
              <a:gd name="connsiteX4" fmla="*/ 0 w 2384102"/>
              <a:gd name="connsiteY4" fmla="*/ 10160 h 6868159"/>
              <a:gd name="connsiteX0" fmla="*/ 0 w 2408486"/>
              <a:gd name="connsiteY0" fmla="*/ 0 h 6857999"/>
              <a:gd name="connsiteX1" fmla="*/ 2408486 w 2408486"/>
              <a:gd name="connsiteY1" fmla="*/ 2032 h 6857999"/>
              <a:gd name="connsiteX2" fmla="*/ 520347 w 2408486"/>
              <a:gd name="connsiteY2" fmla="*/ 6849610 h 6857999"/>
              <a:gd name="connsiteX3" fmla="*/ 0 w 2408486"/>
              <a:gd name="connsiteY3" fmla="*/ 6857999 h 6857999"/>
              <a:gd name="connsiteX4" fmla="*/ 0 w 2408486"/>
              <a:gd name="connsiteY4" fmla="*/ 0 h 6857999"/>
              <a:gd name="connsiteX0" fmla="*/ 0 w 2408486"/>
              <a:gd name="connsiteY0" fmla="*/ 0 h 6866702"/>
              <a:gd name="connsiteX1" fmla="*/ 2408486 w 2408486"/>
              <a:gd name="connsiteY1" fmla="*/ 2032 h 6866702"/>
              <a:gd name="connsiteX2" fmla="*/ 768175 w 2408486"/>
              <a:gd name="connsiteY2" fmla="*/ 6866702 h 6866702"/>
              <a:gd name="connsiteX3" fmla="*/ 0 w 2408486"/>
              <a:gd name="connsiteY3" fmla="*/ 6857999 h 6866702"/>
              <a:gd name="connsiteX4" fmla="*/ 0 w 2408486"/>
              <a:gd name="connsiteY4" fmla="*/ 0 h 686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8486" h="6866702">
                <a:moveTo>
                  <a:pt x="0" y="0"/>
                </a:moveTo>
                <a:lnTo>
                  <a:pt x="2408486" y="2032"/>
                </a:lnTo>
                <a:lnTo>
                  <a:pt x="768175" y="6866702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Picture 2" descr="D:\DESIGN\РЕБРЕНДИНГ\Templates\PowerPoint\06-2018\4x3\Presentation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0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12"/>
          <p:cNvSpPr/>
          <p:nvPr userDrawn="1"/>
        </p:nvSpPr>
        <p:spPr>
          <a:xfrm>
            <a:off x="0" y="548632"/>
            <a:ext cx="3143379" cy="900756"/>
          </a:xfrm>
          <a:custGeom>
            <a:avLst/>
            <a:gdLst>
              <a:gd name="connsiteX0" fmla="*/ 0 w 3143379"/>
              <a:gd name="connsiteY0" fmla="*/ 0 h 900756"/>
              <a:gd name="connsiteX1" fmla="*/ 3143379 w 3143379"/>
              <a:gd name="connsiteY1" fmla="*/ 0 h 900756"/>
              <a:gd name="connsiteX2" fmla="*/ 3143379 w 3143379"/>
              <a:gd name="connsiteY2" fmla="*/ 900756 h 900756"/>
              <a:gd name="connsiteX3" fmla="*/ 0 w 3143379"/>
              <a:gd name="connsiteY3" fmla="*/ 900756 h 900756"/>
              <a:gd name="connsiteX4" fmla="*/ 0 w 3143379"/>
              <a:gd name="connsiteY4" fmla="*/ 0 h 900756"/>
              <a:gd name="connsiteX0" fmla="*/ 0 w 3143379"/>
              <a:gd name="connsiteY0" fmla="*/ 0 h 900756"/>
              <a:gd name="connsiteX1" fmla="*/ 3143379 w 3143379"/>
              <a:gd name="connsiteY1" fmla="*/ 0 h 900756"/>
              <a:gd name="connsiteX2" fmla="*/ 2958821 w 3143379"/>
              <a:gd name="connsiteY2" fmla="*/ 900756 h 900756"/>
              <a:gd name="connsiteX3" fmla="*/ 0 w 3143379"/>
              <a:gd name="connsiteY3" fmla="*/ 900756 h 900756"/>
              <a:gd name="connsiteX4" fmla="*/ 0 w 3143379"/>
              <a:gd name="connsiteY4" fmla="*/ 0 h 900756"/>
              <a:gd name="connsiteX0" fmla="*/ 0 w 3143379"/>
              <a:gd name="connsiteY0" fmla="*/ 0 h 900756"/>
              <a:gd name="connsiteX1" fmla="*/ 3143379 w 3143379"/>
              <a:gd name="connsiteY1" fmla="*/ 0 h 900756"/>
              <a:gd name="connsiteX2" fmla="*/ 2933421 w 3143379"/>
              <a:gd name="connsiteY2" fmla="*/ 900756 h 900756"/>
              <a:gd name="connsiteX3" fmla="*/ 0 w 3143379"/>
              <a:gd name="connsiteY3" fmla="*/ 900756 h 900756"/>
              <a:gd name="connsiteX4" fmla="*/ 0 w 3143379"/>
              <a:gd name="connsiteY4" fmla="*/ 0 h 900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3379" h="900756">
                <a:moveTo>
                  <a:pt x="0" y="0"/>
                </a:moveTo>
                <a:lnTo>
                  <a:pt x="3143379" y="0"/>
                </a:lnTo>
                <a:lnTo>
                  <a:pt x="2933421" y="900756"/>
                </a:lnTo>
                <a:lnTo>
                  <a:pt x="0" y="90075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1" name="Picture 2" descr="D:\ANNA\РЕБРЕНДИНГ\Templates\PowerPoint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64" y="781731"/>
            <a:ext cx="1800083" cy="48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232000" y="2529000"/>
            <a:ext cx="4500000" cy="90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600" b="1" baseline="0">
                <a:solidFill>
                  <a:schemeClr val="bg2"/>
                </a:solidFill>
              </a:defRPr>
            </a:lvl1pPr>
          </a:lstStyle>
          <a:p>
            <a:r>
              <a:rPr lang="uk-UA" noProof="0" dirty="0" smtClean="0"/>
              <a:t>Заголовок</a:t>
            </a:r>
            <a:endParaRPr lang="uk-UA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2232000" y="5049207"/>
            <a:ext cx="4320000" cy="36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noProof="0" dirty="0" smtClean="0"/>
              <a:t>Ім’я та прізвище</a:t>
            </a:r>
            <a:endParaRPr lang="uk-UA" noProof="0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2" hasCustomPrompt="1"/>
          </p:nvPr>
        </p:nvSpPr>
        <p:spPr>
          <a:xfrm>
            <a:off x="2232025" y="3610479"/>
            <a:ext cx="4499975" cy="7185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uk-UA" noProof="0" dirty="0" smtClean="0"/>
              <a:t>Підзаголовок</a:t>
            </a:r>
            <a:endParaRPr lang="uk-UA" noProof="0" dirty="0"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4" hasCustomPrompt="1"/>
          </p:nvPr>
        </p:nvSpPr>
        <p:spPr>
          <a:xfrm>
            <a:off x="2232000" y="5948725"/>
            <a:ext cx="4320000" cy="36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1400"/>
            </a:lvl1pPr>
          </a:lstStyle>
          <a:p>
            <a:pPr lvl="0"/>
            <a:r>
              <a:rPr lang="uk-UA" noProof="0" dirty="0" smtClean="0"/>
              <a:t>Місце складання, дата</a:t>
            </a:r>
          </a:p>
        </p:txBody>
      </p:sp>
      <p:pic>
        <p:nvPicPr>
          <p:cNvPr id="4" name="Picture 2" descr="D:\DESIGN\РЕБРЕНДИНГ\Templates\PowerPoint\06-2018\4x3\Presentation-02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24" y="0"/>
            <a:ext cx="27035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quarter" idx="15" hasCustomPrompt="1"/>
          </p:nvPr>
        </p:nvSpPr>
        <p:spPr>
          <a:xfrm>
            <a:off x="2232025" y="5408613"/>
            <a:ext cx="4319588" cy="54133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r>
              <a:rPr lang="uk-UA" b="0" dirty="0" smtClean="0"/>
              <a:t>Посада доповідача</a:t>
            </a:r>
          </a:p>
        </p:txBody>
      </p:sp>
    </p:spTree>
    <p:extLst>
      <p:ext uri="{BB962C8B-B14F-4D97-AF65-F5344CB8AC3E}">
        <p14:creationId xmlns:p14="http://schemas.microsoft.com/office/powerpoint/2010/main" val="34955554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706">
          <p15:clr>
            <a:srgbClr val="FBAE40"/>
          </p15:clr>
        </p15:guide>
        <p15:guide id="2" pos="526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Логотип НБУ та канали ком-ції (укр. м.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792000" y="5949000"/>
            <a:ext cx="756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 smtClean="0">
                <a:solidFill>
                  <a:schemeClr val="tx1"/>
                </a:solidFill>
                <a:hlinkClick r:id="rId2"/>
              </a:rPr>
              <a:t>Web</a:t>
            </a:r>
            <a:r>
              <a:rPr lang="en-US" sz="1600" b="1" baseline="0" noProof="0" dirty="0" smtClean="0">
                <a:solidFill>
                  <a:schemeClr val="tx1"/>
                </a:solidFill>
              </a:rPr>
              <a:t> </a:t>
            </a:r>
            <a:r>
              <a:rPr lang="en-US" sz="1600" b="1" baseline="0" noProof="0" dirty="0" smtClean="0">
                <a:solidFill>
                  <a:schemeClr val="bg2"/>
                </a:solidFill>
              </a:rPr>
              <a:t>▪</a:t>
            </a:r>
            <a:r>
              <a:rPr lang="en-US" sz="1600" b="1" baseline="0" noProof="0" dirty="0" smtClean="0">
                <a:solidFill>
                  <a:schemeClr val="tx1"/>
                </a:solidFill>
              </a:rPr>
              <a:t> </a:t>
            </a:r>
            <a:r>
              <a:rPr lang="en-US" sz="1600" b="1" noProof="0" dirty="0" smtClean="0">
                <a:solidFill>
                  <a:schemeClr val="tx1"/>
                </a:solidFill>
                <a:hlinkClick r:id="rId3"/>
              </a:rPr>
              <a:t>Facebook</a:t>
            </a:r>
            <a:r>
              <a:rPr lang="en-US" sz="1600" b="1" noProof="0" dirty="0" smtClean="0">
                <a:solidFill>
                  <a:schemeClr val="tx1"/>
                </a:solidFill>
              </a:rPr>
              <a:t> </a:t>
            </a:r>
            <a:r>
              <a:rPr lang="en-US" sz="1600" b="1" baseline="0" noProof="0" dirty="0" smtClean="0">
                <a:solidFill>
                  <a:schemeClr val="bg2"/>
                </a:solidFill>
              </a:rPr>
              <a:t>▪</a:t>
            </a:r>
            <a:r>
              <a:rPr lang="en-US" sz="1600" b="1" baseline="0" noProof="0" dirty="0" smtClean="0">
                <a:solidFill>
                  <a:schemeClr val="tx1"/>
                </a:solidFill>
              </a:rPr>
              <a:t> </a:t>
            </a:r>
            <a:r>
              <a:rPr lang="en-US" sz="1600" b="1" noProof="0" dirty="0" smtClean="0">
                <a:solidFill>
                  <a:schemeClr val="tx1"/>
                </a:solidFill>
                <a:hlinkClick r:id="rId4"/>
              </a:rPr>
              <a:t>Twitter</a:t>
            </a:r>
            <a:r>
              <a:rPr lang="en-US" sz="1600" b="1" noProof="0" dirty="0" smtClean="0">
                <a:solidFill>
                  <a:schemeClr val="tx1"/>
                </a:solidFill>
              </a:rPr>
              <a:t> </a:t>
            </a:r>
            <a:r>
              <a:rPr lang="en-US" sz="1600" b="1" baseline="0" noProof="0" dirty="0" smtClean="0">
                <a:solidFill>
                  <a:schemeClr val="bg2"/>
                </a:solidFill>
              </a:rPr>
              <a:t>▪</a:t>
            </a:r>
            <a:r>
              <a:rPr lang="en-US" sz="1600" b="1" baseline="0" noProof="0" dirty="0" smtClean="0">
                <a:solidFill>
                  <a:schemeClr val="tx1"/>
                </a:solidFill>
              </a:rPr>
              <a:t> </a:t>
            </a:r>
            <a:r>
              <a:rPr lang="en-US" sz="1600" b="1" noProof="0" dirty="0" smtClean="0">
                <a:solidFill>
                  <a:schemeClr val="tx1"/>
                </a:solidFill>
                <a:hlinkClick r:id="rId5"/>
              </a:rPr>
              <a:t>Flickr</a:t>
            </a:r>
            <a:r>
              <a:rPr lang="en-US" sz="1600" b="1" baseline="0" noProof="0" dirty="0" smtClean="0">
                <a:solidFill>
                  <a:schemeClr val="tx1"/>
                </a:solidFill>
              </a:rPr>
              <a:t> </a:t>
            </a:r>
            <a:r>
              <a:rPr lang="en-US" sz="1600" b="1" baseline="0" noProof="0" dirty="0" smtClean="0">
                <a:solidFill>
                  <a:schemeClr val="bg2"/>
                </a:solidFill>
              </a:rPr>
              <a:t>▪</a:t>
            </a:r>
            <a:r>
              <a:rPr lang="en-US" sz="1600" b="1" baseline="0" noProof="0" dirty="0" smtClean="0">
                <a:solidFill>
                  <a:schemeClr val="tx1"/>
                </a:solidFill>
              </a:rPr>
              <a:t> </a:t>
            </a:r>
            <a:r>
              <a:rPr lang="en-US" sz="1600" b="1" noProof="0" dirty="0" err="1" smtClean="0">
                <a:solidFill>
                  <a:schemeClr val="tx1"/>
                </a:solidFill>
                <a:hlinkClick r:id="rId6"/>
              </a:rPr>
              <a:t>Youtube</a:t>
            </a:r>
            <a:r>
              <a:rPr lang="en-US" sz="1600" b="1" baseline="0" noProof="0" dirty="0" smtClean="0">
                <a:solidFill>
                  <a:schemeClr val="tx1"/>
                </a:solidFill>
              </a:rPr>
              <a:t> </a:t>
            </a:r>
            <a:r>
              <a:rPr lang="en-US" sz="1600" b="1" baseline="0" noProof="0" dirty="0" smtClean="0">
                <a:solidFill>
                  <a:schemeClr val="bg2"/>
                </a:solidFill>
              </a:rPr>
              <a:t>▪</a:t>
            </a:r>
            <a:r>
              <a:rPr lang="en-US" sz="1600" b="1" baseline="0" noProof="0" dirty="0" smtClean="0">
                <a:solidFill>
                  <a:schemeClr val="tx1"/>
                </a:solidFill>
              </a:rPr>
              <a:t> </a:t>
            </a:r>
            <a:r>
              <a:rPr lang="en-US" sz="1600" b="1" noProof="0" dirty="0" smtClean="0">
                <a:solidFill>
                  <a:schemeClr val="tx1"/>
                </a:solidFill>
                <a:hlinkClick r:id="rId7"/>
              </a:rPr>
              <a:t>Instagram</a:t>
            </a:r>
            <a:endParaRPr lang="en-US" sz="1600" b="1" noProof="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58" y="2349000"/>
            <a:ext cx="2164084" cy="162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877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Логотип НБУ (укр. м.)">
    <p:bg>
      <p:bgPr>
        <a:gradFill>
          <a:gsLst>
            <a:gs pos="0">
              <a:schemeClr val="accent2">
                <a:lumMod val="100000"/>
              </a:schemeClr>
            </a:gs>
            <a:gs pos="10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293" y="3037331"/>
            <a:ext cx="2883414" cy="78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47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Дякую за увагу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 userDrawn="1"/>
        </p:nvSpPr>
        <p:spPr>
          <a:xfrm>
            <a:off x="1771683" y="2708908"/>
            <a:ext cx="56006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Дякую за увагу!</a:t>
            </a:r>
            <a:endParaRPr lang="uk-UA" sz="5400" b="1" cap="none" spc="0" dirty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  <p:pic>
        <p:nvPicPr>
          <p:cNvPr id="4" name="Picture 2" descr="G:\Шаблоны\НБУ new\Logo_color_hor_NBU_ua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0" y="5820357"/>
            <a:ext cx="1800000" cy="48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162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Дякую за увагу 2">
    <p:bg>
      <p:bgPr>
        <a:gradFill>
          <a:gsLst>
            <a:gs pos="0">
              <a:schemeClr val="accent2">
                <a:lumMod val="100000"/>
              </a:schemeClr>
            </a:gs>
            <a:gs pos="10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0" y="5820357"/>
            <a:ext cx="1800000" cy="489011"/>
          </a:xfrm>
          <a:prstGeom prst="rect">
            <a:avLst/>
          </a:prstGeom>
        </p:spPr>
      </p:pic>
      <p:sp>
        <p:nvSpPr>
          <p:cNvPr id="2" name="Прямокутник 1"/>
          <p:cNvSpPr/>
          <p:nvPr userDrawn="1"/>
        </p:nvSpPr>
        <p:spPr>
          <a:xfrm>
            <a:off x="1771683" y="2708908"/>
            <a:ext cx="56006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Дякую за увагу!</a:t>
            </a:r>
            <a:endParaRPr lang="uk-UA" sz="5400" b="1" cap="none" spc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5351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6"/>
          <p:cNvSpPr/>
          <p:nvPr userDrawn="1"/>
        </p:nvSpPr>
        <p:spPr>
          <a:xfrm>
            <a:off x="868355" y="1988816"/>
            <a:ext cx="1010284" cy="2880368"/>
          </a:xfrm>
          <a:custGeom>
            <a:avLst/>
            <a:gdLst>
              <a:gd name="connsiteX0" fmla="*/ 0 w 2231702"/>
              <a:gd name="connsiteY0" fmla="*/ 0 h 6857999"/>
              <a:gd name="connsiteX1" fmla="*/ 2231702 w 2231702"/>
              <a:gd name="connsiteY1" fmla="*/ 0 h 6857999"/>
              <a:gd name="connsiteX2" fmla="*/ 2231702 w 2231702"/>
              <a:gd name="connsiteY2" fmla="*/ 6857999 h 6857999"/>
              <a:gd name="connsiteX3" fmla="*/ 0 w 2231702"/>
              <a:gd name="connsiteY3" fmla="*/ 6857999 h 6857999"/>
              <a:gd name="connsiteX4" fmla="*/ 0 w 2231702"/>
              <a:gd name="connsiteY4" fmla="*/ 0 h 6857999"/>
              <a:gd name="connsiteX0" fmla="*/ 0 w 2231702"/>
              <a:gd name="connsiteY0" fmla="*/ 0 h 6857999"/>
              <a:gd name="connsiteX1" fmla="*/ 2231702 w 2231702"/>
              <a:gd name="connsiteY1" fmla="*/ 0 h 6857999"/>
              <a:gd name="connsiteX2" fmla="*/ 2231702 w 2231702"/>
              <a:gd name="connsiteY2" fmla="*/ 6857999 h 6857999"/>
              <a:gd name="connsiteX3" fmla="*/ 0 w 2231702"/>
              <a:gd name="connsiteY3" fmla="*/ 6857999 h 6857999"/>
              <a:gd name="connsiteX4" fmla="*/ 0 w 2231702"/>
              <a:gd name="connsiteY4" fmla="*/ 0 h 6857999"/>
              <a:gd name="connsiteX0" fmla="*/ 0 w 2231702"/>
              <a:gd name="connsiteY0" fmla="*/ 0 h 6857999"/>
              <a:gd name="connsiteX1" fmla="*/ 2231702 w 2231702"/>
              <a:gd name="connsiteY1" fmla="*/ 0 h 6857999"/>
              <a:gd name="connsiteX2" fmla="*/ 788795 w 2231702"/>
              <a:gd name="connsiteY2" fmla="*/ 6857999 h 6857999"/>
              <a:gd name="connsiteX3" fmla="*/ 0 w 2231702"/>
              <a:gd name="connsiteY3" fmla="*/ 6857999 h 6857999"/>
              <a:gd name="connsiteX4" fmla="*/ 0 w 2231702"/>
              <a:gd name="connsiteY4" fmla="*/ 0 h 6857999"/>
              <a:gd name="connsiteX0" fmla="*/ 0 w 2231702"/>
              <a:gd name="connsiteY0" fmla="*/ 0 h 6857999"/>
              <a:gd name="connsiteX1" fmla="*/ 2231702 w 2231702"/>
              <a:gd name="connsiteY1" fmla="*/ 0 h 6857999"/>
              <a:gd name="connsiteX2" fmla="*/ 520347 w 2231702"/>
              <a:gd name="connsiteY2" fmla="*/ 6849610 h 6857999"/>
              <a:gd name="connsiteX3" fmla="*/ 0 w 2231702"/>
              <a:gd name="connsiteY3" fmla="*/ 6857999 h 6857999"/>
              <a:gd name="connsiteX4" fmla="*/ 0 w 2231702"/>
              <a:gd name="connsiteY4" fmla="*/ 0 h 6857999"/>
              <a:gd name="connsiteX0" fmla="*/ 0 w 2353622"/>
              <a:gd name="connsiteY0" fmla="*/ 10160 h 6868159"/>
              <a:gd name="connsiteX1" fmla="*/ 2353622 w 2353622"/>
              <a:gd name="connsiteY1" fmla="*/ 0 h 6868159"/>
              <a:gd name="connsiteX2" fmla="*/ 520347 w 2353622"/>
              <a:gd name="connsiteY2" fmla="*/ 6859770 h 6868159"/>
              <a:gd name="connsiteX3" fmla="*/ 0 w 2353622"/>
              <a:gd name="connsiteY3" fmla="*/ 6868159 h 6868159"/>
              <a:gd name="connsiteX4" fmla="*/ 0 w 2353622"/>
              <a:gd name="connsiteY4" fmla="*/ 10160 h 6868159"/>
              <a:gd name="connsiteX0" fmla="*/ 0 w 2384102"/>
              <a:gd name="connsiteY0" fmla="*/ 10160 h 6868159"/>
              <a:gd name="connsiteX1" fmla="*/ 2384102 w 2384102"/>
              <a:gd name="connsiteY1" fmla="*/ 0 h 6868159"/>
              <a:gd name="connsiteX2" fmla="*/ 520347 w 2384102"/>
              <a:gd name="connsiteY2" fmla="*/ 6859770 h 6868159"/>
              <a:gd name="connsiteX3" fmla="*/ 0 w 2384102"/>
              <a:gd name="connsiteY3" fmla="*/ 6868159 h 6868159"/>
              <a:gd name="connsiteX4" fmla="*/ 0 w 2384102"/>
              <a:gd name="connsiteY4" fmla="*/ 10160 h 6868159"/>
              <a:gd name="connsiteX0" fmla="*/ 0 w 2408486"/>
              <a:gd name="connsiteY0" fmla="*/ 0 h 6857999"/>
              <a:gd name="connsiteX1" fmla="*/ 2408486 w 2408486"/>
              <a:gd name="connsiteY1" fmla="*/ 2032 h 6857999"/>
              <a:gd name="connsiteX2" fmla="*/ 520347 w 2408486"/>
              <a:gd name="connsiteY2" fmla="*/ 6849610 h 6857999"/>
              <a:gd name="connsiteX3" fmla="*/ 0 w 2408486"/>
              <a:gd name="connsiteY3" fmla="*/ 6857999 h 6857999"/>
              <a:gd name="connsiteX4" fmla="*/ 0 w 2408486"/>
              <a:gd name="connsiteY4" fmla="*/ 0 h 6857999"/>
              <a:gd name="connsiteX0" fmla="*/ 0 w 2408486"/>
              <a:gd name="connsiteY0" fmla="*/ 0 h 6866702"/>
              <a:gd name="connsiteX1" fmla="*/ 2408486 w 2408486"/>
              <a:gd name="connsiteY1" fmla="*/ 2032 h 6866702"/>
              <a:gd name="connsiteX2" fmla="*/ 768175 w 2408486"/>
              <a:gd name="connsiteY2" fmla="*/ 6866702 h 6866702"/>
              <a:gd name="connsiteX3" fmla="*/ 0 w 2408486"/>
              <a:gd name="connsiteY3" fmla="*/ 6857999 h 6866702"/>
              <a:gd name="connsiteX4" fmla="*/ 0 w 2408486"/>
              <a:gd name="connsiteY4" fmla="*/ 0 h 686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8486" h="6866702">
                <a:moveTo>
                  <a:pt x="0" y="0"/>
                </a:moveTo>
                <a:lnTo>
                  <a:pt x="2408486" y="2032"/>
                </a:lnTo>
                <a:lnTo>
                  <a:pt x="768175" y="6866702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0" y="1988816"/>
            <a:ext cx="971540" cy="288036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Прямоугольник 11"/>
          <p:cNvSpPr/>
          <p:nvPr userDrawn="1"/>
        </p:nvSpPr>
        <p:spPr>
          <a:xfrm>
            <a:off x="8532507" y="4329116"/>
            <a:ext cx="611493" cy="2528884"/>
          </a:xfrm>
          <a:custGeom>
            <a:avLst/>
            <a:gdLst>
              <a:gd name="connsiteX0" fmla="*/ 0 w 611493"/>
              <a:gd name="connsiteY0" fmla="*/ 0 h 2528884"/>
              <a:gd name="connsiteX1" fmla="*/ 611493 w 611493"/>
              <a:gd name="connsiteY1" fmla="*/ 0 h 2528884"/>
              <a:gd name="connsiteX2" fmla="*/ 611493 w 611493"/>
              <a:gd name="connsiteY2" fmla="*/ 2528884 h 2528884"/>
              <a:gd name="connsiteX3" fmla="*/ 0 w 611493"/>
              <a:gd name="connsiteY3" fmla="*/ 2528884 h 2528884"/>
              <a:gd name="connsiteX4" fmla="*/ 0 w 611493"/>
              <a:gd name="connsiteY4" fmla="*/ 0 h 2528884"/>
              <a:gd name="connsiteX0" fmla="*/ 0 w 611493"/>
              <a:gd name="connsiteY0" fmla="*/ 2528884 h 2528884"/>
              <a:gd name="connsiteX1" fmla="*/ 611493 w 611493"/>
              <a:gd name="connsiteY1" fmla="*/ 0 h 2528884"/>
              <a:gd name="connsiteX2" fmla="*/ 611493 w 611493"/>
              <a:gd name="connsiteY2" fmla="*/ 2528884 h 2528884"/>
              <a:gd name="connsiteX3" fmla="*/ 0 w 611493"/>
              <a:gd name="connsiteY3" fmla="*/ 2528884 h 2528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493" h="2528884">
                <a:moveTo>
                  <a:pt x="0" y="2528884"/>
                </a:moveTo>
                <a:lnTo>
                  <a:pt x="611493" y="0"/>
                </a:lnTo>
                <a:lnTo>
                  <a:pt x="611493" y="2528884"/>
                </a:lnTo>
                <a:lnTo>
                  <a:pt x="0" y="252888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0" y="1988816"/>
            <a:ext cx="360000" cy="28803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 userDrawn="1">
            <p:ph type="title" hasCustomPrompt="1"/>
          </p:nvPr>
        </p:nvSpPr>
        <p:spPr>
          <a:xfrm>
            <a:off x="1872000" y="2513919"/>
            <a:ext cx="5940000" cy="54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600" b="1" cap="none">
                <a:solidFill>
                  <a:schemeClr val="tx1"/>
                </a:solidFill>
              </a:defRPr>
            </a:lvl1pPr>
          </a:lstStyle>
          <a:p>
            <a:r>
              <a:rPr lang="uk-UA" noProof="0" dirty="0" smtClean="0"/>
              <a:t>Розділ</a:t>
            </a:r>
            <a:endParaRPr lang="uk-UA" noProof="0" dirty="0"/>
          </a:p>
        </p:txBody>
      </p:sp>
      <p:sp>
        <p:nvSpPr>
          <p:cNvPr id="3" name="Текст 2"/>
          <p:cNvSpPr>
            <a:spLocks noGrp="1"/>
          </p:cNvSpPr>
          <p:nvPr userDrawn="1">
            <p:ph type="body" idx="1" hasCustomPrompt="1"/>
          </p:nvPr>
        </p:nvSpPr>
        <p:spPr>
          <a:xfrm>
            <a:off x="1872000" y="3069000"/>
            <a:ext cx="5940000" cy="108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600" b="1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noProof="0" dirty="0" smtClean="0"/>
              <a:t>Назва розділу</a:t>
            </a:r>
          </a:p>
        </p:txBody>
      </p:sp>
      <p:pic>
        <p:nvPicPr>
          <p:cNvPr id="10" name="Picture 2" descr="D:\DESIGN\РЕБРЕНДИНГ\Templates\PowerPoint\06-2018\4x3\Presentation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0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435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 сполучна лінія 7"/>
          <p:cNvCxnSpPr/>
          <p:nvPr userDrawn="1"/>
        </p:nvCxnSpPr>
        <p:spPr>
          <a:xfrm>
            <a:off x="797366" y="1089000"/>
            <a:ext cx="792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Объект 3"/>
          <p:cNvSpPr>
            <a:spLocks noGrp="1"/>
          </p:cNvSpPr>
          <p:nvPr>
            <p:ph sz="quarter" idx="13" hasCustomPrompt="1"/>
          </p:nvPr>
        </p:nvSpPr>
        <p:spPr>
          <a:xfrm>
            <a:off x="785383" y="1449388"/>
            <a:ext cx="7920037" cy="4859337"/>
          </a:xfrm>
          <a:prstGeom prst="rect">
            <a:avLst/>
          </a:prstGeom>
        </p:spPr>
        <p:txBody>
          <a:bodyPr/>
          <a:lstStyle>
            <a:lvl1pPr marL="358775" indent="-266700">
              <a:spcBef>
                <a:spcPts val="4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/>
            </a:lvl1pPr>
            <a:lvl2pPr marL="715963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1074738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431925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4pPr>
            <a:lvl5pPr marL="1790700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5pPr>
          </a:lstStyle>
          <a:p>
            <a:pPr lvl="0"/>
            <a:r>
              <a:rPr lang="uk-UA" noProof="0" dirty="0" smtClean="0"/>
              <a:t>Текст</a:t>
            </a:r>
          </a:p>
          <a:p>
            <a:pPr lvl="1"/>
            <a:r>
              <a:rPr lang="uk-UA" noProof="0" dirty="0" smtClean="0"/>
              <a:t>Другий рівень</a:t>
            </a:r>
          </a:p>
          <a:p>
            <a:pPr lvl="2"/>
            <a:r>
              <a:rPr lang="uk-UA" noProof="0" dirty="0" smtClean="0"/>
              <a:t>Третій рівень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</a:t>
            </a:r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BFB3B38-107A-41A8-AB75-3D42100AC2B6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863610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13">
          <p15:clr>
            <a:srgbClr val="FBAE40"/>
          </p15:clr>
        </p15:guide>
        <p15:guide id="2" pos="49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5488">
          <p15:clr>
            <a:srgbClr val="FBAE40"/>
          </p15:clr>
        </p15:guide>
        <p15:guide id="5" orient="horz" pos="2448">
          <p15:clr>
            <a:srgbClr val="FBAE40"/>
          </p15:clr>
        </p15:guide>
        <p15:guide id="6" pos="2993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92163" y="333823"/>
            <a:ext cx="7920000" cy="720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uk-UA" noProof="0" dirty="0" smtClean="0"/>
              <a:t>Заголовок</a:t>
            </a:r>
            <a:endParaRPr lang="uk-UA" noProof="0" dirty="0"/>
          </a:p>
        </p:txBody>
      </p:sp>
      <p:cxnSp>
        <p:nvCxnSpPr>
          <p:cNvPr id="8" name="Пряма сполучна лінія 7"/>
          <p:cNvCxnSpPr/>
          <p:nvPr userDrawn="1"/>
        </p:nvCxnSpPr>
        <p:spPr>
          <a:xfrm>
            <a:off x="797366" y="1089000"/>
            <a:ext cx="792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5"/>
          <p:cNvSpPr>
            <a:spLocks noGrp="1"/>
          </p:cNvSpPr>
          <p:nvPr>
            <p:ph type="body" sz="quarter" idx="14" hasCustomPrompt="1"/>
          </p:nvPr>
        </p:nvSpPr>
        <p:spPr>
          <a:xfrm>
            <a:off x="791759" y="1448725"/>
            <a:ext cx="7920441" cy="1440275"/>
          </a:xfrm>
          <a:prstGeom prst="rect">
            <a:avLst/>
          </a:prstGeom>
        </p:spPr>
        <p:txBody>
          <a:bodyPr/>
          <a:lstStyle>
            <a:lvl1pPr marL="358775" indent="-266700">
              <a:spcBef>
                <a:spcPts val="4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/>
            </a:lvl1pPr>
            <a:lvl2pPr marL="715963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1076325" indent="-263525">
              <a:spcBef>
                <a:spcPts val="400"/>
              </a:spcBef>
              <a:buClr>
                <a:schemeClr val="accent2"/>
              </a:buClr>
              <a:defRPr sz="1800"/>
            </a:lvl3pPr>
            <a:lvl4pPr marL="1435100" indent="-271463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4pPr>
            <a:lvl5pPr marL="1789113" indent="-271463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5pPr>
          </a:lstStyle>
          <a:p>
            <a:pPr lvl="0"/>
            <a:r>
              <a:rPr lang="uk-UA" noProof="0" dirty="0" smtClean="0"/>
              <a:t>Текст</a:t>
            </a:r>
          </a:p>
          <a:p>
            <a:pPr lvl="1"/>
            <a:r>
              <a:rPr lang="uk-UA" noProof="0" dirty="0" smtClean="0"/>
              <a:t>Другий рівень</a:t>
            </a:r>
          </a:p>
          <a:p>
            <a:pPr lvl="2"/>
            <a:r>
              <a:rPr lang="uk-UA" noProof="0" dirty="0" smtClean="0"/>
              <a:t>Третій рівень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5" hasCustomPrompt="1"/>
          </p:nvPr>
        </p:nvSpPr>
        <p:spPr>
          <a:xfrm>
            <a:off x="792163" y="3068638"/>
            <a:ext cx="7924800" cy="3240087"/>
          </a:xfrm>
          <a:prstGeom prst="rect">
            <a:avLst/>
          </a:prstGeom>
        </p:spPr>
        <p:txBody>
          <a:bodyPr/>
          <a:lstStyle>
            <a:lvl1pPr marL="358775" indent="-266700">
              <a:spcBef>
                <a:spcPts val="4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/>
            </a:lvl1pPr>
            <a:lvl2pPr marL="715963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1074738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431925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4pPr>
            <a:lvl5pPr marL="1790700" indent="-274638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5pPr>
          </a:lstStyle>
          <a:p>
            <a:pPr lvl="0"/>
            <a:r>
              <a:rPr lang="uk-UA" noProof="0" dirty="0" smtClean="0"/>
              <a:t>Текст</a:t>
            </a:r>
          </a:p>
          <a:p>
            <a:pPr lvl="1"/>
            <a:r>
              <a:rPr lang="uk-UA" noProof="0" dirty="0" smtClean="0"/>
              <a:t>Другий рівень</a:t>
            </a:r>
          </a:p>
          <a:p>
            <a:pPr lvl="2"/>
            <a:r>
              <a:rPr lang="uk-UA" noProof="0" dirty="0" smtClean="0"/>
              <a:t>Третій рівень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BFB3B38-107A-41A8-AB75-3D42100AC2B6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414938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13">
          <p15:clr>
            <a:srgbClr val="FBAE40"/>
          </p15:clr>
        </p15:guide>
        <p15:guide id="2" pos="49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5488">
          <p15:clr>
            <a:srgbClr val="FBAE40"/>
          </p15:clr>
        </p15:guide>
        <p15:guide id="5" orient="horz" pos="2448">
          <p15:clr>
            <a:srgbClr val="FBAE40"/>
          </p15:clr>
        </p15:guide>
        <p15:guide id="6" pos="299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ий слайд (зовн. 2, укр.м., екра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DESIGN\РЕБРЕНДИНГ\Templates\PowerPoint\06-2018\4x3\Presentation-0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560" y="0"/>
            <a:ext cx="50444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Прямая соединительная линия 22"/>
          <p:cNvCxnSpPr/>
          <p:nvPr userDrawn="1"/>
        </p:nvCxnSpPr>
        <p:spPr>
          <a:xfrm>
            <a:off x="3600000" y="6398889"/>
            <a:ext cx="55440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 userDrawn="1"/>
        </p:nvCxnSpPr>
        <p:spPr>
          <a:xfrm>
            <a:off x="3600000" y="1727720"/>
            <a:ext cx="55440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Прямоугольник 6"/>
          <p:cNvSpPr/>
          <p:nvPr userDrawn="1"/>
        </p:nvSpPr>
        <p:spPr>
          <a:xfrm>
            <a:off x="0" y="-4063"/>
            <a:ext cx="5847972" cy="6866127"/>
          </a:xfrm>
          <a:custGeom>
            <a:avLst/>
            <a:gdLst>
              <a:gd name="connsiteX0" fmla="*/ 0 w 2231702"/>
              <a:gd name="connsiteY0" fmla="*/ 0 h 6857999"/>
              <a:gd name="connsiteX1" fmla="*/ 2231702 w 2231702"/>
              <a:gd name="connsiteY1" fmla="*/ 0 h 6857999"/>
              <a:gd name="connsiteX2" fmla="*/ 2231702 w 2231702"/>
              <a:gd name="connsiteY2" fmla="*/ 6857999 h 6857999"/>
              <a:gd name="connsiteX3" fmla="*/ 0 w 2231702"/>
              <a:gd name="connsiteY3" fmla="*/ 6857999 h 6857999"/>
              <a:gd name="connsiteX4" fmla="*/ 0 w 2231702"/>
              <a:gd name="connsiteY4" fmla="*/ 0 h 6857999"/>
              <a:gd name="connsiteX0" fmla="*/ 0 w 2231702"/>
              <a:gd name="connsiteY0" fmla="*/ 0 h 6857999"/>
              <a:gd name="connsiteX1" fmla="*/ 2231702 w 2231702"/>
              <a:gd name="connsiteY1" fmla="*/ 0 h 6857999"/>
              <a:gd name="connsiteX2" fmla="*/ 2231702 w 2231702"/>
              <a:gd name="connsiteY2" fmla="*/ 6857999 h 6857999"/>
              <a:gd name="connsiteX3" fmla="*/ 0 w 2231702"/>
              <a:gd name="connsiteY3" fmla="*/ 6857999 h 6857999"/>
              <a:gd name="connsiteX4" fmla="*/ 0 w 2231702"/>
              <a:gd name="connsiteY4" fmla="*/ 0 h 6857999"/>
              <a:gd name="connsiteX0" fmla="*/ 0 w 2231702"/>
              <a:gd name="connsiteY0" fmla="*/ 0 h 6857999"/>
              <a:gd name="connsiteX1" fmla="*/ 2231702 w 2231702"/>
              <a:gd name="connsiteY1" fmla="*/ 0 h 6857999"/>
              <a:gd name="connsiteX2" fmla="*/ 788795 w 2231702"/>
              <a:gd name="connsiteY2" fmla="*/ 6857999 h 6857999"/>
              <a:gd name="connsiteX3" fmla="*/ 0 w 2231702"/>
              <a:gd name="connsiteY3" fmla="*/ 6857999 h 6857999"/>
              <a:gd name="connsiteX4" fmla="*/ 0 w 2231702"/>
              <a:gd name="connsiteY4" fmla="*/ 0 h 6857999"/>
              <a:gd name="connsiteX0" fmla="*/ 0 w 2231702"/>
              <a:gd name="connsiteY0" fmla="*/ 0 h 6857999"/>
              <a:gd name="connsiteX1" fmla="*/ 2231702 w 2231702"/>
              <a:gd name="connsiteY1" fmla="*/ 0 h 6857999"/>
              <a:gd name="connsiteX2" fmla="*/ 520347 w 2231702"/>
              <a:gd name="connsiteY2" fmla="*/ 6849610 h 6857999"/>
              <a:gd name="connsiteX3" fmla="*/ 0 w 2231702"/>
              <a:gd name="connsiteY3" fmla="*/ 6857999 h 6857999"/>
              <a:gd name="connsiteX4" fmla="*/ 0 w 2231702"/>
              <a:gd name="connsiteY4" fmla="*/ 0 h 6857999"/>
              <a:gd name="connsiteX0" fmla="*/ 0 w 2353622"/>
              <a:gd name="connsiteY0" fmla="*/ 10160 h 6868159"/>
              <a:gd name="connsiteX1" fmla="*/ 2353622 w 2353622"/>
              <a:gd name="connsiteY1" fmla="*/ 0 h 6868159"/>
              <a:gd name="connsiteX2" fmla="*/ 520347 w 2353622"/>
              <a:gd name="connsiteY2" fmla="*/ 6859770 h 6868159"/>
              <a:gd name="connsiteX3" fmla="*/ 0 w 2353622"/>
              <a:gd name="connsiteY3" fmla="*/ 6868159 h 6868159"/>
              <a:gd name="connsiteX4" fmla="*/ 0 w 2353622"/>
              <a:gd name="connsiteY4" fmla="*/ 10160 h 6868159"/>
              <a:gd name="connsiteX0" fmla="*/ 0 w 2384102"/>
              <a:gd name="connsiteY0" fmla="*/ 10160 h 6868159"/>
              <a:gd name="connsiteX1" fmla="*/ 2384102 w 2384102"/>
              <a:gd name="connsiteY1" fmla="*/ 0 h 6868159"/>
              <a:gd name="connsiteX2" fmla="*/ 520347 w 2384102"/>
              <a:gd name="connsiteY2" fmla="*/ 6859770 h 6868159"/>
              <a:gd name="connsiteX3" fmla="*/ 0 w 2384102"/>
              <a:gd name="connsiteY3" fmla="*/ 6868159 h 6868159"/>
              <a:gd name="connsiteX4" fmla="*/ 0 w 2384102"/>
              <a:gd name="connsiteY4" fmla="*/ 10160 h 6868159"/>
              <a:gd name="connsiteX0" fmla="*/ 0 w 2408486"/>
              <a:gd name="connsiteY0" fmla="*/ 0 h 6857999"/>
              <a:gd name="connsiteX1" fmla="*/ 2408486 w 2408486"/>
              <a:gd name="connsiteY1" fmla="*/ 2032 h 6857999"/>
              <a:gd name="connsiteX2" fmla="*/ 520347 w 2408486"/>
              <a:gd name="connsiteY2" fmla="*/ 6849610 h 6857999"/>
              <a:gd name="connsiteX3" fmla="*/ 0 w 2408486"/>
              <a:gd name="connsiteY3" fmla="*/ 6857999 h 6857999"/>
              <a:gd name="connsiteX4" fmla="*/ 0 w 2408486"/>
              <a:gd name="connsiteY4" fmla="*/ 0 h 6857999"/>
              <a:gd name="connsiteX0" fmla="*/ 0 w 2408486"/>
              <a:gd name="connsiteY0" fmla="*/ 0 h 6866702"/>
              <a:gd name="connsiteX1" fmla="*/ 2408486 w 2408486"/>
              <a:gd name="connsiteY1" fmla="*/ 2032 h 6866702"/>
              <a:gd name="connsiteX2" fmla="*/ 768175 w 2408486"/>
              <a:gd name="connsiteY2" fmla="*/ 6866702 h 6866702"/>
              <a:gd name="connsiteX3" fmla="*/ 0 w 2408486"/>
              <a:gd name="connsiteY3" fmla="*/ 6857999 h 6866702"/>
              <a:gd name="connsiteX4" fmla="*/ 0 w 2408486"/>
              <a:gd name="connsiteY4" fmla="*/ 0 h 6866702"/>
              <a:gd name="connsiteX0" fmla="*/ 0 w 5847972"/>
              <a:gd name="connsiteY0" fmla="*/ 6357 h 6864670"/>
              <a:gd name="connsiteX1" fmla="*/ 5847972 w 5847972"/>
              <a:gd name="connsiteY1" fmla="*/ 0 h 6864670"/>
              <a:gd name="connsiteX2" fmla="*/ 4207661 w 5847972"/>
              <a:gd name="connsiteY2" fmla="*/ 6864670 h 6864670"/>
              <a:gd name="connsiteX3" fmla="*/ 3439486 w 5847972"/>
              <a:gd name="connsiteY3" fmla="*/ 6855967 h 6864670"/>
              <a:gd name="connsiteX4" fmla="*/ 0 w 5847972"/>
              <a:gd name="connsiteY4" fmla="*/ 6357 h 6864670"/>
              <a:gd name="connsiteX0" fmla="*/ 0 w 5847972"/>
              <a:gd name="connsiteY0" fmla="*/ 6357 h 6866127"/>
              <a:gd name="connsiteX1" fmla="*/ 5847972 w 5847972"/>
              <a:gd name="connsiteY1" fmla="*/ 0 h 6866127"/>
              <a:gd name="connsiteX2" fmla="*/ 4207661 w 5847972"/>
              <a:gd name="connsiteY2" fmla="*/ 6864670 h 6866127"/>
              <a:gd name="connsiteX3" fmla="*/ 5406 w 5847972"/>
              <a:gd name="connsiteY3" fmla="*/ 6866127 h 6866127"/>
              <a:gd name="connsiteX4" fmla="*/ 0 w 5847972"/>
              <a:gd name="connsiteY4" fmla="*/ 6357 h 6866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47972" h="6866127">
                <a:moveTo>
                  <a:pt x="0" y="6357"/>
                </a:moveTo>
                <a:lnTo>
                  <a:pt x="5847972" y="0"/>
                </a:lnTo>
                <a:lnTo>
                  <a:pt x="4207661" y="6864670"/>
                </a:lnTo>
                <a:lnTo>
                  <a:pt x="5406" y="6866127"/>
                </a:lnTo>
                <a:lnTo>
                  <a:pt x="0" y="63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" name="Прямоугольник 12"/>
          <p:cNvSpPr/>
          <p:nvPr userDrawn="1"/>
        </p:nvSpPr>
        <p:spPr>
          <a:xfrm>
            <a:off x="0" y="548632"/>
            <a:ext cx="3143379" cy="900756"/>
          </a:xfrm>
          <a:custGeom>
            <a:avLst/>
            <a:gdLst>
              <a:gd name="connsiteX0" fmla="*/ 0 w 3143379"/>
              <a:gd name="connsiteY0" fmla="*/ 0 h 900756"/>
              <a:gd name="connsiteX1" fmla="*/ 3143379 w 3143379"/>
              <a:gd name="connsiteY1" fmla="*/ 0 h 900756"/>
              <a:gd name="connsiteX2" fmla="*/ 3143379 w 3143379"/>
              <a:gd name="connsiteY2" fmla="*/ 900756 h 900756"/>
              <a:gd name="connsiteX3" fmla="*/ 0 w 3143379"/>
              <a:gd name="connsiteY3" fmla="*/ 900756 h 900756"/>
              <a:gd name="connsiteX4" fmla="*/ 0 w 3143379"/>
              <a:gd name="connsiteY4" fmla="*/ 0 h 900756"/>
              <a:gd name="connsiteX0" fmla="*/ 0 w 3143379"/>
              <a:gd name="connsiteY0" fmla="*/ 0 h 900756"/>
              <a:gd name="connsiteX1" fmla="*/ 3143379 w 3143379"/>
              <a:gd name="connsiteY1" fmla="*/ 0 h 900756"/>
              <a:gd name="connsiteX2" fmla="*/ 2958821 w 3143379"/>
              <a:gd name="connsiteY2" fmla="*/ 900756 h 900756"/>
              <a:gd name="connsiteX3" fmla="*/ 0 w 3143379"/>
              <a:gd name="connsiteY3" fmla="*/ 900756 h 900756"/>
              <a:gd name="connsiteX4" fmla="*/ 0 w 3143379"/>
              <a:gd name="connsiteY4" fmla="*/ 0 h 900756"/>
              <a:gd name="connsiteX0" fmla="*/ 0 w 3143379"/>
              <a:gd name="connsiteY0" fmla="*/ 0 h 900756"/>
              <a:gd name="connsiteX1" fmla="*/ 3143379 w 3143379"/>
              <a:gd name="connsiteY1" fmla="*/ 0 h 900756"/>
              <a:gd name="connsiteX2" fmla="*/ 2933421 w 3143379"/>
              <a:gd name="connsiteY2" fmla="*/ 900756 h 900756"/>
              <a:gd name="connsiteX3" fmla="*/ 0 w 3143379"/>
              <a:gd name="connsiteY3" fmla="*/ 900756 h 900756"/>
              <a:gd name="connsiteX4" fmla="*/ 0 w 3143379"/>
              <a:gd name="connsiteY4" fmla="*/ 0 h 900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3379" h="900756">
                <a:moveTo>
                  <a:pt x="0" y="0"/>
                </a:moveTo>
                <a:lnTo>
                  <a:pt x="3143379" y="0"/>
                </a:lnTo>
                <a:lnTo>
                  <a:pt x="2933421" y="900756"/>
                </a:lnTo>
                <a:lnTo>
                  <a:pt x="0" y="90075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6" name="Picture 2" descr="D:\ANNA\РЕБРЕНДИНГ\Templates\PowerPoint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64" y="781731"/>
            <a:ext cx="1800083" cy="48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791664" y="2529000"/>
            <a:ext cx="3780332" cy="90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600" b="1" baseline="0">
                <a:solidFill>
                  <a:schemeClr val="bg2"/>
                </a:solidFill>
              </a:defRPr>
            </a:lvl1pPr>
          </a:lstStyle>
          <a:p>
            <a:r>
              <a:rPr lang="uk-UA" noProof="0" dirty="0" smtClean="0"/>
              <a:t>Заголовок</a:t>
            </a:r>
            <a:endParaRPr lang="uk-UA" noProof="0" dirty="0"/>
          </a:p>
        </p:txBody>
      </p:sp>
      <p:sp>
        <p:nvSpPr>
          <p:cNvPr id="18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91664" y="5049207"/>
            <a:ext cx="3629119" cy="36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noProof="0" dirty="0" smtClean="0"/>
              <a:t>Ім’я та прізвище</a:t>
            </a:r>
            <a:endParaRPr lang="uk-UA" noProof="0" dirty="0"/>
          </a:p>
        </p:txBody>
      </p:sp>
      <p:sp>
        <p:nvSpPr>
          <p:cNvPr id="19" name="Текст 14"/>
          <p:cNvSpPr>
            <a:spLocks noGrp="1"/>
          </p:cNvSpPr>
          <p:nvPr>
            <p:ph type="body" sz="quarter" idx="12" hasCustomPrompt="1"/>
          </p:nvPr>
        </p:nvSpPr>
        <p:spPr>
          <a:xfrm>
            <a:off x="791689" y="3610479"/>
            <a:ext cx="3780311" cy="7185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noProof="0" dirty="0" smtClean="0"/>
              <a:t>Підзаголовок</a:t>
            </a:r>
            <a:endParaRPr lang="uk-UA" noProof="0" dirty="0"/>
          </a:p>
        </p:txBody>
      </p:sp>
      <p:sp>
        <p:nvSpPr>
          <p:cNvPr id="20" name="Текст 18"/>
          <p:cNvSpPr>
            <a:spLocks noGrp="1"/>
          </p:cNvSpPr>
          <p:nvPr>
            <p:ph type="body" sz="quarter" idx="14" hasCustomPrompt="1"/>
          </p:nvPr>
        </p:nvSpPr>
        <p:spPr>
          <a:xfrm>
            <a:off x="791664" y="5948725"/>
            <a:ext cx="3629119" cy="36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noProof="0" dirty="0" smtClean="0"/>
              <a:t>Місце складання, дата</a:t>
            </a:r>
          </a:p>
        </p:txBody>
      </p:sp>
      <p:sp>
        <p:nvSpPr>
          <p:cNvPr id="13" name="Текст 18"/>
          <p:cNvSpPr>
            <a:spLocks noGrp="1"/>
          </p:cNvSpPr>
          <p:nvPr>
            <p:ph type="body" sz="quarter" idx="15" hasCustomPrompt="1"/>
          </p:nvPr>
        </p:nvSpPr>
        <p:spPr>
          <a:xfrm>
            <a:off x="791664" y="5409253"/>
            <a:ext cx="3629119" cy="54002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noProof="0" dirty="0" smtClean="0"/>
              <a:t>Посада доповідача</a:t>
            </a:r>
          </a:p>
        </p:txBody>
      </p:sp>
    </p:spTree>
    <p:extLst>
      <p:ext uri="{BB962C8B-B14F-4D97-AF65-F5344CB8AC3E}">
        <p14:creationId xmlns:p14="http://schemas.microsoft.com/office/powerpoint/2010/main" val="1456653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6"/>
          <p:cNvSpPr/>
          <p:nvPr userDrawn="1"/>
        </p:nvSpPr>
        <p:spPr>
          <a:xfrm>
            <a:off x="868355" y="1988816"/>
            <a:ext cx="1010284" cy="2880368"/>
          </a:xfrm>
          <a:custGeom>
            <a:avLst/>
            <a:gdLst>
              <a:gd name="connsiteX0" fmla="*/ 0 w 2231702"/>
              <a:gd name="connsiteY0" fmla="*/ 0 h 6857999"/>
              <a:gd name="connsiteX1" fmla="*/ 2231702 w 2231702"/>
              <a:gd name="connsiteY1" fmla="*/ 0 h 6857999"/>
              <a:gd name="connsiteX2" fmla="*/ 2231702 w 2231702"/>
              <a:gd name="connsiteY2" fmla="*/ 6857999 h 6857999"/>
              <a:gd name="connsiteX3" fmla="*/ 0 w 2231702"/>
              <a:gd name="connsiteY3" fmla="*/ 6857999 h 6857999"/>
              <a:gd name="connsiteX4" fmla="*/ 0 w 2231702"/>
              <a:gd name="connsiteY4" fmla="*/ 0 h 6857999"/>
              <a:gd name="connsiteX0" fmla="*/ 0 w 2231702"/>
              <a:gd name="connsiteY0" fmla="*/ 0 h 6857999"/>
              <a:gd name="connsiteX1" fmla="*/ 2231702 w 2231702"/>
              <a:gd name="connsiteY1" fmla="*/ 0 h 6857999"/>
              <a:gd name="connsiteX2" fmla="*/ 2231702 w 2231702"/>
              <a:gd name="connsiteY2" fmla="*/ 6857999 h 6857999"/>
              <a:gd name="connsiteX3" fmla="*/ 0 w 2231702"/>
              <a:gd name="connsiteY3" fmla="*/ 6857999 h 6857999"/>
              <a:gd name="connsiteX4" fmla="*/ 0 w 2231702"/>
              <a:gd name="connsiteY4" fmla="*/ 0 h 6857999"/>
              <a:gd name="connsiteX0" fmla="*/ 0 w 2231702"/>
              <a:gd name="connsiteY0" fmla="*/ 0 h 6857999"/>
              <a:gd name="connsiteX1" fmla="*/ 2231702 w 2231702"/>
              <a:gd name="connsiteY1" fmla="*/ 0 h 6857999"/>
              <a:gd name="connsiteX2" fmla="*/ 788795 w 2231702"/>
              <a:gd name="connsiteY2" fmla="*/ 6857999 h 6857999"/>
              <a:gd name="connsiteX3" fmla="*/ 0 w 2231702"/>
              <a:gd name="connsiteY3" fmla="*/ 6857999 h 6857999"/>
              <a:gd name="connsiteX4" fmla="*/ 0 w 2231702"/>
              <a:gd name="connsiteY4" fmla="*/ 0 h 6857999"/>
              <a:gd name="connsiteX0" fmla="*/ 0 w 2231702"/>
              <a:gd name="connsiteY0" fmla="*/ 0 h 6857999"/>
              <a:gd name="connsiteX1" fmla="*/ 2231702 w 2231702"/>
              <a:gd name="connsiteY1" fmla="*/ 0 h 6857999"/>
              <a:gd name="connsiteX2" fmla="*/ 520347 w 2231702"/>
              <a:gd name="connsiteY2" fmla="*/ 6849610 h 6857999"/>
              <a:gd name="connsiteX3" fmla="*/ 0 w 2231702"/>
              <a:gd name="connsiteY3" fmla="*/ 6857999 h 6857999"/>
              <a:gd name="connsiteX4" fmla="*/ 0 w 2231702"/>
              <a:gd name="connsiteY4" fmla="*/ 0 h 6857999"/>
              <a:gd name="connsiteX0" fmla="*/ 0 w 2353622"/>
              <a:gd name="connsiteY0" fmla="*/ 10160 h 6868159"/>
              <a:gd name="connsiteX1" fmla="*/ 2353622 w 2353622"/>
              <a:gd name="connsiteY1" fmla="*/ 0 h 6868159"/>
              <a:gd name="connsiteX2" fmla="*/ 520347 w 2353622"/>
              <a:gd name="connsiteY2" fmla="*/ 6859770 h 6868159"/>
              <a:gd name="connsiteX3" fmla="*/ 0 w 2353622"/>
              <a:gd name="connsiteY3" fmla="*/ 6868159 h 6868159"/>
              <a:gd name="connsiteX4" fmla="*/ 0 w 2353622"/>
              <a:gd name="connsiteY4" fmla="*/ 10160 h 6868159"/>
              <a:gd name="connsiteX0" fmla="*/ 0 w 2384102"/>
              <a:gd name="connsiteY0" fmla="*/ 10160 h 6868159"/>
              <a:gd name="connsiteX1" fmla="*/ 2384102 w 2384102"/>
              <a:gd name="connsiteY1" fmla="*/ 0 h 6868159"/>
              <a:gd name="connsiteX2" fmla="*/ 520347 w 2384102"/>
              <a:gd name="connsiteY2" fmla="*/ 6859770 h 6868159"/>
              <a:gd name="connsiteX3" fmla="*/ 0 w 2384102"/>
              <a:gd name="connsiteY3" fmla="*/ 6868159 h 6868159"/>
              <a:gd name="connsiteX4" fmla="*/ 0 w 2384102"/>
              <a:gd name="connsiteY4" fmla="*/ 10160 h 6868159"/>
              <a:gd name="connsiteX0" fmla="*/ 0 w 2408486"/>
              <a:gd name="connsiteY0" fmla="*/ 0 h 6857999"/>
              <a:gd name="connsiteX1" fmla="*/ 2408486 w 2408486"/>
              <a:gd name="connsiteY1" fmla="*/ 2032 h 6857999"/>
              <a:gd name="connsiteX2" fmla="*/ 520347 w 2408486"/>
              <a:gd name="connsiteY2" fmla="*/ 6849610 h 6857999"/>
              <a:gd name="connsiteX3" fmla="*/ 0 w 2408486"/>
              <a:gd name="connsiteY3" fmla="*/ 6857999 h 6857999"/>
              <a:gd name="connsiteX4" fmla="*/ 0 w 2408486"/>
              <a:gd name="connsiteY4" fmla="*/ 0 h 6857999"/>
              <a:gd name="connsiteX0" fmla="*/ 0 w 2408486"/>
              <a:gd name="connsiteY0" fmla="*/ 0 h 6866702"/>
              <a:gd name="connsiteX1" fmla="*/ 2408486 w 2408486"/>
              <a:gd name="connsiteY1" fmla="*/ 2032 h 6866702"/>
              <a:gd name="connsiteX2" fmla="*/ 768175 w 2408486"/>
              <a:gd name="connsiteY2" fmla="*/ 6866702 h 6866702"/>
              <a:gd name="connsiteX3" fmla="*/ 0 w 2408486"/>
              <a:gd name="connsiteY3" fmla="*/ 6857999 h 6866702"/>
              <a:gd name="connsiteX4" fmla="*/ 0 w 2408486"/>
              <a:gd name="connsiteY4" fmla="*/ 0 h 686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8486" h="6866702">
                <a:moveTo>
                  <a:pt x="0" y="0"/>
                </a:moveTo>
                <a:lnTo>
                  <a:pt x="2408486" y="2032"/>
                </a:lnTo>
                <a:lnTo>
                  <a:pt x="768175" y="6866702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0" y="1988816"/>
            <a:ext cx="971540" cy="288036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Прямоугольник 11"/>
          <p:cNvSpPr/>
          <p:nvPr userDrawn="1"/>
        </p:nvSpPr>
        <p:spPr>
          <a:xfrm>
            <a:off x="8532507" y="4329116"/>
            <a:ext cx="611493" cy="2528884"/>
          </a:xfrm>
          <a:custGeom>
            <a:avLst/>
            <a:gdLst>
              <a:gd name="connsiteX0" fmla="*/ 0 w 611493"/>
              <a:gd name="connsiteY0" fmla="*/ 0 h 2528884"/>
              <a:gd name="connsiteX1" fmla="*/ 611493 w 611493"/>
              <a:gd name="connsiteY1" fmla="*/ 0 h 2528884"/>
              <a:gd name="connsiteX2" fmla="*/ 611493 w 611493"/>
              <a:gd name="connsiteY2" fmla="*/ 2528884 h 2528884"/>
              <a:gd name="connsiteX3" fmla="*/ 0 w 611493"/>
              <a:gd name="connsiteY3" fmla="*/ 2528884 h 2528884"/>
              <a:gd name="connsiteX4" fmla="*/ 0 w 611493"/>
              <a:gd name="connsiteY4" fmla="*/ 0 h 2528884"/>
              <a:gd name="connsiteX0" fmla="*/ 0 w 611493"/>
              <a:gd name="connsiteY0" fmla="*/ 2528884 h 2528884"/>
              <a:gd name="connsiteX1" fmla="*/ 611493 w 611493"/>
              <a:gd name="connsiteY1" fmla="*/ 0 h 2528884"/>
              <a:gd name="connsiteX2" fmla="*/ 611493 w 611493"/>
              <a:gd name="connsiteY2" fmla="*/ 2528884 h 2528884"/>
              <a:gd name="connsiteX3" fmla="*/ 0 w 611493"/>
              <a:gd name="connsiteY3" fmla="*/ 2528884 h 2528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493" h="2528884">
                <a:moveTo>
                  <a:pt x="0" y="2528884"/>
                </a:moveTo>
                <a:lnTo>
                  <a:pt x="611493" y="0"/>
                </a:lnTo>
                <a:lnTo>
                  <a:pt x="611493" y="2528884"/>
                </a:lnTo>
                <a:lnTo>
                  <a:pt x="0" y="252888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0" y="1988816"/>
            <a:ext cx="360000" cy="28803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 userDrawn="1">
            <p:ph type="title" hasCustomPrompt="1"/>
          </p:nvPr>
        </p:nvSpPr>
        <p:spPr>
          <a:xfrm>
            <a:off x="1872000" y="2513919"/>
            <a:ext cx="5940000" cy="54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600" b="1" cap="none">
                <a:solidFill>
                  <a:schemeClr val="tx1"/>
                </a:solidFill>
              </a:defRPr>
            </a:lvl1pPr>
          </a:lstStyle>
          <a:p>
            <a:r>
              <a:rPr lang="uk-UA" noProof="0" dirty="0" smtClean="0"/>
              <a:t>Розділ</a:t>
            </a:r>
            <a:endParaRPr lang="uk-UA" noProof="0" dirty="0"/>
          </a:p>
        </p:txBody>
      </p:sp>
      <p:sp>
        <p:nvSpPr>
          <p:cNvPr id="3" name="Текст 2"/>
          <p:cNvSpPr>
            <a:spLocks noGrp="1"/>
          </p:cNvSpPr>
          <p:nvPr userDrawn="1">
            <p:ph type="body" idx="1" hasCustomPrompt="1"/>
          </p:nvPr>
        </p:nvSpPr>
        <p:spPr>
          <a:xfrm>
            <a:off x="1872000" y="3069000"/>
            <a:ext cx="5940000" cy="108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600" b="1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noProof="0" dirty="0" smtClean="0"/>
              <a:t>Назва розділу</a:t>
            </a:r>
          </a:p>
        </p:txBody>
      </p:sp>
      <p:pic>
        <p:nvPicPr>
          <p:cNvPr id="10" name="Picture 2" descr="D:\DESIGN\РЕБРЕНДИНГ\Templates\PowerPoint\06-2018\4x3\Presentation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0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78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 сполучна лінія 7"/>
          <p:cNvCxnSpPr/>
          <p:nvPr userDrawn="1"/>
        </p:nvCxnSpPr>
        <p:spPr>
          <a:xfrm>
            <a:off x="797366" y="1089000"/>
            <a:ext cx="792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Объект 3"/>
          <p:cNvSpPr>
            <a:spLocks noGrp="1"/>
          </p:cNvSpPr>
          <p:nvPr>
            <p:ph sz="quarter" idx="13" hasCustomPrompt="1"/>
          </p:nvPr>
        </p:nvSpPr>
        <p:spPr>
          <a:xfrm>
            <a:off x="785383" y="1449388"/>
            <a:ext cx="7920037" cy="4859337"/>
          </a:xfrm>
          <a:prstGeom prst="rect">
            <a:avLst/>
          </a:prstGeom>
        </p:spPr>
        <p:txBody>
          <a:bodyPr/>
          <a:lstStyle>
            <a:lvl1pPr marL="358775" indent="-266700">
              <a:spcBef>
                <a:spcPts val="4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/>
            </a:lvl1pPr>
            <a:lvl2pPr marL="715963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1074738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431925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4pPr>
            <a:lvl5pPr marL="1790700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5pPr>
          </a:lstStyle>
          <a:p>
            <a:pPr lvl="0"/>
            <a:r>
              <a:rPr lang="uk-UA" noProof="0" dirty="0" smtClean="0"/>
              <a:t>Текст</a:t>
            </a:r>
          </a:p>
          <a:p>
            <a:pPr lvl="1"/>
            <a:r>
              <a:rPr lang="uk-UA" noProof="0" dirty="0" smtClean="0"/>
              <a:t>Другий рівень</a:t>
            </a:r>
          </a:p>
          <a:p>
            <a:pPr lvl="2"/>
            <a:r>
              <a:rPr lang="uk-UA" noProof="0" dirty="0" smtClean="0"/>
              <a:t>Третій рівень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</a:t>
            </a:r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BFB3B38-107A-41A8-AB75-3D42100AC2B6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004666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13">
          <p15:clr>
            <a:srgbClr val="FBAE40"/>
          </p15:clr>
        </p15:guide>
        <p15:guide id="2" pos="49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5488">
          <p15:clr>
            <a:srgbClr val="FBAE40"/>
          </p15:clr>
        </p15:guide>
        <p15:guide id="5" orient="horz" pos="2448">
          <p15:clr>
            <a:srgbClr val="FBAE40"/>
          </p15:clr>
        </p15:guide>
        <p15:guide id="6" pos="299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92163" y="333823"/>
            <a:ext cx="7920000" cy="720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uk-UA" noProof="0" dirty="0" smtClean="0"/>
              <a:t>Заголовок</a:t>
            </a:r>
            <a:endParaRPr lang="uk-UA" noProof="0" dirty="0"/>
          </a:p>
        </p:txBody>
      </p:sp>
      <p:cxnSp>
        <p:nvCxnSpPr>
          <p:cNvPr id="8" name="Пряма сполучна лінія 7"/>
          <p:cNvCxnSpPr/>
          <p:nvPr userDrawn="1"/>
        </p:nvCxnSpPr>
        <p:spPr>
          <a:xfrm>
            <a:off x="797366" y="1089000"/>
            <a:ext cx="792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5"/>
          <p:cNvSpPr>
            <a:spLocks noGrp="1"/>
          </p:cNvSpPr>
          <p:nvPr>
            <p:ph type="body" sz="quarter" idx="14" hasCustomPrompt="1"/>
          </p:nvPr>
        </p:nvSpPr>
        <p:spPr>
          <a:xfrm>
            <a:off x="791759" y="1448725"/>
            <a:ext cx="7920441" cy="1440275"/>
          </a:xfrm>
          <a:prstGeom prst="rect">
            <a:avLst/>
          </a:prstGeom>
        </p:spPr>
        <p:txBody>
          <a:bodyPr/>
          <a:lstStyle>
            <a:lvl1pPr marL="358775" indent="-266700">
              <a:spcBef>
                <a:spcPts val="4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/>
            </a:lvl1pPr>
            <a:lvl2pPr marL="715963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1076325" indent="-263525">
              <a:spcBef>
                <a:spcPts val="400"/>
              </a:spcBef>
              <a:buClr>
                <a:schemeClr val="accent2"/>
              </a:buClr>
              <a:defRPr sz="1800"/>
            </a:lvl3pPr>
            <a:lvl4pPr marL="1435100" indent="-271463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4pPr>
            <a:lvl5pPr marL="1789113" indent="-271463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5pPr>
          </a:lstStyle>
          <a:p>
            <a:pPr lvl="0"/>
            <a:r>
              <a:rPr lang="uk-UA" noProof="0" dirty="0" smtClean="0"/>
              <a:t>Текст</a:t>
            </a:r>
          </a:p>
          <a:p>
            <a:pPr lvl="1"/>
            <a:r>
              <a:rPr lang="uk-UA" noProof="0" dirty="0" smtClean="0"/>
              <a:t>Другий рівень</a:t>
            </a:r>
          </a:p>
          <a:p>
            <a:pPr lvl="2"/>
            <a:r>
              <a:rPr lang="uk-UA" noProof="0" dirty="0" smtClean="0"/>
              <a:t>Третій рівень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5" hasCustomPrompt="1"/>
          </p:nvPr>
        </p:nvSpPr>
        <p:spPr>
          <a:xfrm>
            <a:off x="792163" y="3068638"/>
            <a:ext cx="7924800" cy="3240087"/>
          </a:xfrm>
          <a:prstGeom prst="rect">
            <a:avLst/>
          </a:prstGeom>
        </p:spPr>
        <p:txBody>
          <a:bodyPr/>
          <a:lstStyle>
            <a:lvl1pPr marL="358775" indent="-266700">
              <a:spcBef>
                <a:spcPts val="4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/>
            </a:lvl1pPr>
            <a:lvl2pPr marL="715963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1074738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431925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4pPr>
            <a:lvl5pPr marL="1790700" indent="-274638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5pPr>
          </a:lstStyle>
          <a:p>
            <a:pPr lvl="0"/>
            <a:r>
              <a:rPr lang="uk-UA" noProof="0" dirty="0" smtClean="0"/>
              <a:t>Текст</a:t>
            </a:r>
          </a:p>
          <a:p>
            <a:pPr lvl="1"/>
            <a:r>
              <a:rPr lang="uk-UA" noProof="0" dirty="0" smtClean="0"/>
              <a:t>Другий рівень</a:t>
            </a:r>
          </a:p>
          <a:p>
            <a:pPr lvl="2"/>
            <a:r>
              <a:rPr lang="uk-UA" noProof="0" dirty="0" smtClean="0"/>
              <a:t>Третій рівень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BFB3B38-107A-41A8-AB75-3D42100AC2B6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050572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13">
          <p15:clr>
            <a:srgbClr val="FBAE40"/>
          </p15:clr>
        </p15:guide>
        <p15:guide id="2" pos="49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5488">
          <p15:clr>
            <a:srgbClr val="FBAE40"/>
          </p15:clr>
        </p15:guide>
        <p15:guide id="5" orient="horz" pos="2448">
          <p15:clr>
            <a:srgbClr val="FBAE40"/>
          </p15:clr>
        </p15:guide>
        <p15:guide id="6" pos="299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 сполучна лінія 7"/>
          <p:cNvCxnSpPr/>
          <p:nvPr userDrawn="1"/>
        </p:nvCxnSpPr>
        <p:spPr>
          <a:xfrm>
            <a:off x="797366" y="1089000"/>
            <a:ext cx="792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Объект 3"/>
          <p:cNvSpPr>
            <a:spLocks noGrp="1"/>
          </p:cNvSpPr>
          <p:nvPr>
            <p:ph sz="quarter" idx="13" hasCustomPrompt="1"/>
          </p:nvPr>
        </p:nvSpPr>
        <p:spPr>
          <a:xfrm>
            <a:off x="785383" y="1449388"/>
            <a:ext cx="7920037" cy="4859337"/>
          </a:xfrm>
          <a:prstGeom prst="rect">
            <a:avLst/>
          </a:prstGeom>
        </p:spPr>
        <p:txBody>
          <a:bodyPr/>
          <a:lstStyle>
            <a:lvl1pPr marL="358775" indent="-266700">
              <a:spcBef>
                <a:spcPts val="4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/>
            </a:lvl1pPr>
            <a:lvl2pPr marL="715963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1074738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431925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4pPr>
            <a:lvl5pPr marL="1790700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5pPr>
          </a:lstStyle>
          <a:p>
            <a:pPr lvl="0"/>
            <a:r>
              <a:rPr lang="uk-UA" noProof="0" dirty="0" smtClean="0"/>
              <a:t>Текст</a:t>
            </a:r>
          </a:p>
          <a:p>
            <a:pPr lvl="1"/>
            <a:r>
              <a:rPr lang="uk-UA" noProof="0" dirty="0" smtClean="0"/>
              <a:t>Другий рівень</a:t>
            </a:r>
          </a:p>
          <a:p>
            <a:pPr lvl="2"/>
            <a:r>
              <a:rPr lang="uk-UA" noProof="0" dirty="0" smtClean="0"/>
              <a:t>Третій рівень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</a:t>
            </a:r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BFB3B38-107A-41A8-AB75-3D42100AC2B6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457066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13" userDrawn="1">
          <p15:clr>
            <a:srgbClr val="FBAE40"/>
          </p15:clr>
        </p15:guide>
        <p15:guide id="2" pos="499" userDrawn="1">
          <p15:clr>
            <a:srgbClr val="FBAE40"/>
          </p15:clr>
        </p15:guide>
        <p15:guide id="3" orient="horz" pos="3974" userDrawn="1">
          <p15:clr>
            <a:srgbClr val="FBAE40"/>
          </p15:clr>
        </p15:guide>
        <p15:guide id="4" pos="5488" userDrawn="1">
          <p15:clr>
            <a:srgbClr val="FBAE40"/>
          </p15:clr>
        </p15:guide>
        <p15:guide id="5" orient="horz" pos="2448" userDrawn="1">
          <p15:clr>
            <a:srgbClr val="FBAE40"/>
          </p15:clr>
        </p15:guide>
        <p15:guide id="6" pos="299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92163" y="333823"/>
            <a:ext cx="7920000" cy="720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uk-UA" noProof="0" dirty="0" smtClean="0"/>
              <a:t>Заголовок</a:t>
            </a:r>
            <a:endParaRPr lang="uk-UA" noProof="0" dirty="0"/>
          </a:p>
        </p:txBody>
      </p:sp>
      <p:cxnSp>
        <p:nvCxnSpPr>
          <p:cNvPr id="8" name="Пряма сполучна лінія 7"/>
          <p:cNvCxnSpPr/>
          <p:nvPr userDrawn="1"/>
        </p:nvCxnSpPr>
        <p:spPr>
          <a:xfrm>
            <a:off x="797366" y="1089000"/>
            <a:ext cx="792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5"/>
          <p:cNvSpPr>
            <a:spLocks noGrp="1"/>
          </p:cNvSpPr>
          <p:nvPr>
            <p:ph type="body" sz="quarter" idx="14" hasCustomPrompt="1"/>
          </p:nvPr>
        </p:nvSpPr>
        <p:spPr>
          <a:xfrm>
            <a:off x="791759" y="1448725"/>
            <a:ext cx="7920441" cy="1440275"/>
          </a:xfrm>
          <a:prstGeom prst="rect">
            <a:avLst/>
          </a:prstGeom>
        </p:spPr>
        <p:txBody>
          <a:bodyPr/>
          <a:lstStyle>
            <a:lvl1pPr marL="358775" indent="-266700">
              <a:spcBef>
                <a:spcPts val="4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/>
            </a:lvl1pPr>
            <a:lvl2pPr marL="715963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1076325" indent="-263525">
              <a:spcBef>
                <a:spcPts val="400"/>
              </a:spcBef>
              <a:buClr>
                <a:schemeClr val="accent2"/>
              </a:buClr>
              <a:defRPr sz="1800"/>
            </a:lvl3pPr>
            <a:lvl4pPr marL="1435100" indent="-271463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4pPr>
            <a:lvl5pPr marL="1789113" indent="-271463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5pPr>
          </a:lstStyle>
          <a:p>
            <a:pPr lvl="0"/>
            <a:r>
              <a:rPr lang="uk-UA" noProof="0" dirty="0" smtClean="0"/>
              <a:t>Текст</a:t>
            </a:r>
          </a:p>
          <a:p>
            <a:pPr lvl="1"/>
            <a:r>
              <a:rPr lang="uk-UA" noProof="0" dirty="0" smtClean="0"/>
              <a:t>Другий рівень</a:t>
            </a:r>
          </a:p>
          <a:p>
            <a:pPr lvl="2"/>
            <a:r>
              <a:rPr lang="uk-UA" noProof="0" dirty="0" smtClean="0"/>
              <a:t>Третій рівень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5" hasCustomPrompt="1"/>
          </p:nvPr>
        </p:nvSpPr>
        <p:spPr>
          <a:xfrm>
            <a:off x="792163" y="3068638"/>
            <a:ext cx="7924800" cy="3240087"/>
          </a:xfrm>
          <a:prstGeom prst="rect">
            <a:avLst/>
          </a:prstGeom>
        </p:spPr>
        <p:txBody>
          <a:bodyPr/>
          <a:lstStyle>
            <a:lvl1pPr marL="358775" indent="-266700">
              <a:spcBef>
                <a:spcPts val="4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/>
            </a:lvl1pPr>
            <a:lvl2pPr marL="715963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1074738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431925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4pPr>
            <a:lvl5pPr marL="1790700" indent="-274638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5pPr>
          </a:lstStyle>
          <a:p>
            <a:pPr lvl="0"/>
            <a:r>
              <a:rPr lang="uk-UA" noProof="0" dirty="0" smtClean="0"/>
              <a:t>Текст</a:t>
            </a:r>
          </a:p>
          <a:p>
            <a:pPr lvl="1"/>
            <a:r>
              <a:rPr lang="uk-UA" noProof="0" dirty="0" smtClean="0"/>
              <a:t>Другий рівень</a:t>
            </a:r>
          </a:p>
          <a:p>
            <a:pPr lvl="2"/>
            <a:r>
              <a:rPr lang="uk-UA" noProof="0" dirty="0" smtClean="0"/>
              <a:t>Третій рівень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BFB3B38-107A-41A8-AB75-3D42100AC2B6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92432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13" userDrawn="1">
          <p15:clr>
            <a:srgbClr val="FBAE40"/>
          </p15:clr>
        </p15:guide>
        <p15:guide id="2" pos="499" userDrawn="1">
          <p15:clr>
            <a:srgbClr val="FBAE40"/>
          </p15:clr>
        </p15:guide>
        <p15:guide id="3" orient="horz" pos="3974" userDrawn="1">
          <p15:clr>
            <a:srgbClr val="FBAE40"/>
          </p15:clr>
        </p15:guide>
        <p15:guide id="4" pos="5488" userDrawn="1">
          <p15:clr>
            <a:srgbClr val="FBAE40"/>
          </p15:clr>
        </p15:guide>
        <p15:guide id="5" orient="horz" pos="2448" userDrawn="1">
          <p15:clr>
            <a:srgbClr val="FBAE40"/>
          </p15:clr>
        </p15:guide>
        <p15:guide id="6" pos="299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'єкт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92163" y="333823"/>
            <a:ext cx="7920000" cy="720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uk-UA" noProof="0" dirty="0" smtClean="0"/>
              <a:t>Заголовок</a:t>
            </a:r>
            <a:endParaRPr lang="uk-UA" noProof="0" dirty="0"/>
          </a:p>
        </p:txBody>
      </p:sp>
      <p:cxnSp>
        <p:nvCxnSpPr>
          <p:cNvPr id="8" name="Пряма сполучна лінія 7"/>
          <p:cNvCxnSpPr/>
          <p:nvPr userDrawn="1"/>
        </p:nvCxnSpPr>
        <p:spPr>
          <a:xfrm>
            <a:off x="797366" y="1089000"/>
            <a:ext cx="792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5"/>
          <p:cNvSpPr>
            <a:spLocks noGrp="1"/>
          </p:cNvSpPr>
          <p:nvPr>
            <p:ph type="body" sz="quarter" idx="14" hasCustomPrompt="1"/>
          </p:nvPr>
        </p:nvSpPr>
        <p:spPr>
          <a:xfrm>
            <a:off x="791759" y="4868450"/>
            <a:ext cx="7920441" cy="1440275"/>
          </a:xfrm>
          <a:prstGeom prst="rect">
            <a:avLst/>
          </a:prstGeom>
        </p:spPr>
        <p:txBody>
          <a:bodyPr/>
          <a:lstStyle>
            <a:lvl1pPr marL="357188" indent="-273050">
              <a:spcBef>
                <a:spcPts val="4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/>
            </a:lvl1pPr>
            <a:lvl2pPr marL="714375" indent="-263525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1076325" indent="-263525">
              <a:spcBef>
                <a:spcPts val="400"/>
              </a:spcBef>
              <a:buClr>
                <a:schemeClr val="accent2"/>
              </a:buClr>
              <a:defRPr sz="1800"/>
            </a:lvl3pPr>
            <a:lvl4pPr marL="1435100" indent="-271463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4pPr>
            <a:lvl5pPr marL="1789113" indent="-271463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5pPr>
          </a:lstStyle>
          <a:p>
            <a:pPr lvl="0"/>
            <a:r>
              <a:rPr lang="uk-UA" noProof="0" dirty="0" smtClean="0"/>
              <a:t>Текст</a:t>
            </a:r>
          </a:p>
          <a:p>
            <a:pPr lvl="1"/>
            <a:r>
              <a:rPr lang="uk-UA" noProof="0" dirty="0" smtClean="0"/>
              <a:t>Другий рівень</a:t>
            </a:r>
          </a:p>
          <a:p>
            <a:pPr lvl="2"/>
            <a:r>
              <a:rPr lang="uk-UA" noProof="0" dirty="0" smtClean="0"/>
              <a:t>Третій рівень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5" hasCustomPrompt="1"/>
          </p:nvPr>
        </p:nvSpPr>
        <p:spPr>
          <a:xfrm>
            <a:off x="792163" y="1449388"/>
            <a:ext cx="7924800" cy="3240087"/>
          </a:xfrm>
          <a:prstGeom prst="rect">
            <a:avLst/>
          </a:prstGeom>
        </p:spPr>
        <p:txBody>
          <a:bodyPr/>
          <a:lstStyle>
            <a:lvl1pPr marL="358775" indent="-266700">
              <a:spcBef>
                <a:spcPts val="4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/>
            </a:lvl1pPr>
            <a:lvl2pPr marL="715963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1074738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431925" indent="-2667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4pPr>
            <a:lvl5pPr marL="1790700" indent="-274638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/>
            </a:lvl5pPr>
          </a:lstStyle>
          <a:p>
            <a:pPr lvl="0"/>
            <a:r>
              <a:rPr lang="uk-UA" noProof="0" dirty="0" smtClean="0"/>
              <a:t>Текст</a:t>
            </a:r>
          </a:p>
          <a:p>
            <a:pPr lvl="1"/>
            <a:r>
              <a:rPr lang="uk-UA" noProof="0" dirty="0" smtClean="0"/>
              <a:t>Другий рівень</a:t>
            </a:r>
          </a:p>
          <a:p>
            <a:pPr lvl="2"/>
            <a:r>
              <a:rPr lang="uk-UA" noProof="0" dirty="0" smtClean="0"/>
              <a:t>Третій рівень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BFB3B38-107A-41A8-AB75-3D42100AC2B6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423882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13" userDrawn="1">
          <p15:clr>
            <a:srgbClr val="FBAE40"/>
          </p15:clr>
        </p15:guide>
        <p15:guide id="2" pos="499" userDrawn="1">
          <p15:clr>
            <a:srgbClr val="FBAE40"/>
          </p15:clr>
        </p15:guide>
        <p15:guide id="3" orient="horz" pos="3974" userDrawn="1">
          <p15:clr>
            <a:srgbClr val="FBAE40"/>
          </p15:clr>
        </p15:guide>
        <p15:guide id="4" pos="5488" userDrawn="1">
          <p15:clr>
            <a:srgbClr val="FBAE40"/>
          </p15:clr>
        </p15:guide>
        <p15:guide id="5" orient="horz" pos="2448" userDrawn="1">
          <p15:clr>
            <a:srgbClr val="FBAE40"/>
          </p15:clr>
        </p15:guide>
        <p15:guide id="6" pos="299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0"/>
            <a:ext cx="251448" cy="1078405"/>
            <a:chOff x="0" y="0"/>
            <a:chExt cx="251448" cy="1078405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0" y="0"/>
              <a:ext cx="251448" cy="540000"/>
            </a:xfrm>
            <a:prstGeom prst="rect">
              <a:avLst/>
            </a:prstGeom>
            <a:solidFill>
              <a:srgbClr val="EEEB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рямоугольник 8"/>
            <p:cNvSpPr/>
            <p:nvPr userDrawn="1"/>
          </p:nvSpPr>
          <p:spPr>
            <a:xfrm>
              <a:off x="0" y="538405"/>
              <a:ext cx="251448" cy="54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" name="Picture 4" descr="D:\ANNA\РЕБРЕНДИНГ\Templates\PowerPoint\19-01-2018_Presentation-06.png"/>
            <p:cNvPicPr>
              <a:picLocks noChangeAspect="1" noChangeArrowheads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0" t="6043" r="92989" b="86083"/>
            <a:stretch/>
          </p:blipFill>
          <p:spPr bwMode="auto">
            <a:xfrm>
              <a:off x="0" y="538405"/>
              <a:ext cx="251448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BFB3B38-107A-41A8-AB75-3D42100AC2B6}" type="slidenum">
              <a:rPr lang="uk-UA" smtClean="0"/>
              <a:pPr/>
              <a:t>‹#›</a:t>
            </a:fld>
            <a:endParaRPr lang="uk-UA" dirty="0"/>
          </a:p>
        </p:txBody>
      </p:sp>
      <p:cxnSp>
        <p:nvCxnSpPr>
          <p:cNvPr id="15" name="Пряма сполучна лінія 7"/>
          <p:cNvCxnSpPr/>
          <p:nvPr/>
        </p:nvCxnSpPr>
        <p:spPr>
          <a:xfrm>
            <a:off x="797366" y="1089000"/>
            <a:ext cx="792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97366" y="343021"/>
            <a:ext cx="7920000" cy="720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uk-UA" noProof="0" dirty="0" smtClean="0"/>
              <a:t>Заголовок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308694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07" r:id="rId2"/>
    <p:sldLayoutId id="2147483679" r:id="rId3"/>
    <p:sldLayoutId id="2147483715" r:id="rId4"/>
    <p:sldLayoutId id="2147483730" r:id="rId5"/>
    <p:sldLayoutId id="2147483731" r:id="rId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0"/>
            <a:ext cx="251448" cy="1078405"/>
            <a:chOff x="0" y="0"/>
            <a:chExt cx="251448" cy="1078405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0" y="0"/>
              <a:ext cx="251448" cy="540000"/>
            </a:xfrm>
            <a:prstGeom prst="rect">
              <a:avLst/>
            </a:prstGeom>
            <a:solidFill>
              <a:srgbClr val="EEEB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рямоугольник 8"/>
            <p:cNvSpPr/>
            <p:nvPr userDrawn="1"/>
          </p:nvSpPr>
          <p:spPr>
            <a:xfrm>
              <a:off x="0" y="538405"/>
              <a:ext cx="251448" cy="54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" name="Picture 4" descr="D:\ANNA\РЕБРЕНДИНГ\Templates\PowerPoint\19-01-2018_Presentation-06.png"/>
            <p:cNvPicPr>
              <a:picLocks noChangeAspect="1" noChangeArrowheads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0" t="6043" r="92989" b="86083"/>
            <a:stretch/>
          </p:blipFill>
          <p:spPr bwMode="auto">
            <a:xfrm>
              <a:off x="0" y="538405"/>
              <a:ext cx="251448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437330"/>
            <a:ext cx="2133600" cy="2320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BFB3B38-107A-41A8-AB75-3D42100AC2B6}" type="slidenum">
              <a:rPr lang="uk-UA" smtClean="0"/>
              <a:pPr/>
              <a:t>‹#›</a:t>
            </a:fld>
            <a:endParaRPr lang="uk-UA" dirty="0"/>
          </a:p>
        </p:txBody>
      </p:sp>
      <p:cxnSp>
        <p:nvCxnSpPr>
          <p:cNvPr id="15" name="Пряма сполучна лінія 7"/>
          <p:cNvCxnSpPr/>
          <p:nvPr/>
        </p:nvCxnSpPr>
        <p:spPr>
          <a:xfrm>
            <a:off x="797366" y="1089000"/>
            <a:ext cx="792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97366" y="343021"/>
            <a:ext cx="7920000" cy="720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uk-UA" noProof="0" dirty="0" smtClean="0"/>
              <a:t>Заголовок</a:t>
            </a:r>
            <a:endParaRPr lang="uk-UA" noProof="0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792163" y="1449388"/>
            <a:ext cx="7920000" cy="48593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uk-UA" dirty="0" smtClean="0"/>
              <a:t>Текст</a:t>
            </a:r>
          </a:p>
          <a:p>
            <a:pPr lvl="1"/>
            <a:r>
              <a:rPr lang="uk-UA" dirty="0" smtClean="0"/>
              <a:t>Другий рівень</a:t>
            </a:r>
          </a:p>
          <a:p>
            <a:pPr lvl="2"/>
            <a:r>
              <a:rPr lang="uk-UA" dirty="0" smtClean="0"/>
              <a:t>Третій рівень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422549"/>
            <a:ext cx="750459" cy="32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22" r:id="rId2"/>
    <p:sldLayoutId id="2147483726" r:id="rId3"/>
    <p:sldLayoutId id="2147483717" r:id="rId4"/>
    <p:sldLayoutId id="2147483723" r:id="rId5"/>
    <p:sldLayoutId id="2147483718" r:id="rId6"/>
    <p:sldLayoutId id="2147483724" r:id="rId7"/>
    <p:sldLayoutId id="2147483725" r:id="rId8"/>
    <p:sldLayoutId id="2147483720" r:id="rId9"/>
    <p:sldLayoutId id="2147483719" r:id="rId10"/>
    <p:sldLayoutId id="214748372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5600" indent="-263525" algn="l" defTabSz="914400" rtl="0" eaLnBrk="1" latinLnBrk="0" hangingPunct="1">
        <a:spcBef>
          <a:spcPts val="400"/>
        </a:spcBef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15963" indent="-258763" algn="l" defTabSz="914400" rtl="0" eaLnBrk="1" latinLnBrk="0" hangingPunct="1">
        <a:spcBef>
          <a:spcPts val="4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74738" indent="-266700" algn="l" defTabSz="914400" rtl="0" eaLnBrk="1" latinLnBrk="0" hangingPunct="1">
        <a:spcBef>
          <a:spcPts val="4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31925" indent="-266700" algn="l" defTabSz="914400" rtl="0" eaLnBrk="1" latinLnBrk="0" hangingPunct="1">
        <a:spcBef>
          <a:spcPts val="4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790700" indent="-266700" algn="l" defTabSz="914400" rtl="0" eaLnBrk="1" latinLnBrk="0" hangingPunct="1">
        <a:spcBef>
          <a:spcPts val="4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21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9" r:id="rId2"/>
    <p:sldLayoutId id="2147483700" r:id="rId3"/>
    <p:sldLayoutId id="2147483702" r:id="rId4"/>
    <p:sldLayoutId id="2147483727" r:id="rId5"/>
    <p:sldLayoutId id="2147483728" r:id="rId6"/>
    <p:sldLayoutId id="2147483732" r:id="rId7"/>
    <p:sldLayoutId id="2147483733" r:id="rId8"/>
    <p:sldLayoutId id="2147483734" r:id="rId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07285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ef.udau.edu.ua/ua/novini/ukrainskij-kinematograf-ochima-studentiv-fakultetu-ekonomiki-i-pidpriemnictva.html" TargetMode="Externa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CxQVL2SoHCr/" TargetMode="External"/><Relationship Id="rId2" Type="http://schemas.openxmlformats.org/officeDocument/2006/relationships/hyperlink" Target="https://ef.udau.edu.ua/ua/novini/pro-dovkillya-dbaemo-mirnu-ukrainu-plekaemo.html" TargetMode="Externa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ef.udau.edu.ua/ua/novini/rozvitok-navichok-life-skills-i-soft-skills-studentiv-fakultetu-ekonomiki-i-pidpriemnictva-unus.html" TargetMode="Externa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ef.udau.edu.ua/ua/novini/kinoseans-zaradi-peremogi.html" TargetMode="Externa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arketing.udau.edu.ua/ua/novini/sportivnij-duh-i-komandna-vzaemodiya-volejbolna-gra-mizh-studentami-fakultetu-ekonomiki-ta-pidpriemnictva.html" TargetMode="External"/><Relationship Id="rId2" Type="http://schemas.openxmlformats.org/officeDocument/2006/relationships/hyperlink" Target="https://ef.udau.edu.ua/ua/novini/sport-osnova-uspishnogo-rozvitku.html" TargetMode="Externa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C06hVVIoCt_/" TargetMode="External"/><Relationship Id="rId2" Type="http://schemas.openxmlformats.org/officeDocument/2006/relationships/hyperlink" Target="https://ef.udau.edu.ua/ua/novini/na-podarunki-i-pidtrimku-zaslugovue-kozhen.html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instagram.com/stories/highlights/18037168261643961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ef.udau.edu.ua/ua/novini/ukrainski-vechornici-zigrivayut-sercya-ditej.html" TargetMode="Externa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tories/highlights/17857003005086602/" TargetMode="External"/><Relationship Id="rId2" Type="http://schemas.openxmlformats.org/officeDocument/2006/relationships/hyperlink" Target="https://ef.udau.edu.ua/ua/novini/tradicijni-ukrainski-vechornici-prikrashayut-sogodennya.html" TargetMode="Externa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ef.udau.edu.ua/ua/novini/kolyada-u-kozhen-dim-darue-radist-vsim.html" TargetMode="Externa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ef.udau.edu.ua/ua/novini/novorichni-svyata-chas-dilitisya-dobrom-ta-turbotoyu.html" TargetMode="Externa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ef.udau.edu.ua/ua/novini/novorichni-svyata-chas-dilitisya-dobrom-ta-turbotoyu.html" TargetMode="Externa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ef.udau.edu.ua/ua/novini/novorichni-svyata-chas-dilitisya-dobrom-ta-turbotoyu.html" TargetMode="Externa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stagram.com/p/CyaI6k4Iouh/" TargetMode="Externa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dau.edu.ua/ua/news/haj-kvitue-lyubov-pomizh-nami.html" TargetMode="External"/><Relationship Id="rId2" Type="http://schemas.openxmlformats.org/officeDocument/2006/relationships/hyperlink" Target="https://www.instagram.com/s/aGlnaGxpZ2h0OjE4MjA4NTYzODg5MjYzMjMx?igsh=MXZvc21tcW5peXgxdw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dau.edu.ua/ua/news/v-universiteti-zibrali-velikodni-koshiki-dlya-geroiv.html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arketing.udau.edu.ua/ua/novini/festival-vilnih-lyudej.html" TargetMode="External"/><Relationship Id="rId2" Type="http://schemas.openxmlformats.org/officeDocument/2006/relationships/hyperlink" Target="https://www.udau.edu.ua/ua/other-news/freedom-fest-2023-vilni-lyudi-obednuyutsya-zaradi-svobodi.html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instagram.com/reel/CwSB0RuInSi/?igsh=OWxkenF0cHBtOGl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69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38978524"/>
              </p:ext>
            </p:extLst>
          </p:nvPr>
        </p:nvGraphicFramePr>
        <p:xfrm>
          <a:off x="785813" y="1124744"/>
          <a:ext cx="7920038" cy="4936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8195">
                  <a:extLst>
                    <a:ext uri="{9D8B030D-6E8A-4147-A177-3AD203B41FA5}">
                      <a16:colId xmlns:a16="http://schemas.microsoft.com/office/drawing/2014/main" val="2036719498"/>
                    </a:ext>
                  </a:extLst>
                </a:gridCol>
                <a:gridCol w="4061843">
                  <a:extLst>
                    <a:ext uri="{9D8B030D-6E8A-4147-A177-3AD203B41FA5}">
                      <a16:colId xmlns:a16="http://schemas.microsoft.com/office/drawing/2014/main" val="3746199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Напрям допомоги</a:t>
                      </a:r>
                      <a:endParaRPr lang="uk-UA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Допомога армії</a:t>
                      </a:r>
                      <a:endParaRPr lang="uk-UA" sz="12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496638"/>
                  </a:ext>
                </a:extLst>
              </a:tr>
              <a:tr h="70928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благодійного заходу який було проведено 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uk-UA" sz="1200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ярмарка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майстер-клас,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аукціон, виготовлення речей своїми руками тощо.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Український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кінематограф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953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проведення благодійної ініціативи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вересня 2023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95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Співпраця з благодійними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фондами або волонтерами 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(якщо співпрацювали з благодійними фондами або волонтерами, напишіть з якими)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Молодіжна Рада міста Умань 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47709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Прорахунок</a:t>
                      </a:r>
                      <a:r>
                        <a:rPr lang="uk-UA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бюджету благодійного </a:t>
                      </a:r>
                      <a:r>
                        <a:rPr lang="uk-UA" sz="1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проєкту</a:t>
                      </a:r>
                      <a:r>
                        <a:rPr lang="uk-UA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 випадку залучення коштів)</a:t>
                      </a:r>
                      <a:endParaRPr lang="uk-UA" sz="12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65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коштів було витрачено на реалізацію </a:t>
                      </a:r>
                      <a:r>
                        <a:rPr lang="uk-UA" sz="1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проєкту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001000"/>
                  </a:ext>
                </a:extLst>
              </a:tr>
              <a:tr h="432236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 очікувалося зібрати коштів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536611"/>
                  </a:ext>
                </a:extLst>
              </a:tr>
              <a:tr h="432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 було зібрано коштів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algn="ctr"/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791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Куди були спрямовані зібрані кошти 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(розписати докладно)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 грн  </a:t>
                      </a:r>
                      <a:r>
                        <a:rPr lang="uk-UA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вхід за </a:t>
                      </a:r>
                      <a:r>
                        <a:rPr lang="uk-UA" sz="1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донат</a:t>
                      </a:r>
                      <a:r>
                        <a:rPr lang="uk-UA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ЗСУ з 6 осіб</a:t>
                      </a:r>
                      <a:endParaRPr lang="uk-UA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74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Посилання на публікацію в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соціальних мережах про проведення заходу 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(за наявності)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https://ef.udau.edu.ua/ua/novini/ukrainskij-kinematograf-ochima-studentiv-fakultetu-ekonomiki-i-pidpriemnictva.html</a:t>
                      </a:r>
                      <a:r>
                        <a:rPr lang="uk-UA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390584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5851" y="332656"/>
            <a:ext cx="7920000" cy="720080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 кінематограф: погляд молоді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83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Фотозвіт </a:t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 кінематограф: погляд молоді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quarter" idx="14"/>
          </p:nvPr>
        </p:nvSpPr>
        <p:spPr>
          <a:xfrm>
            <a:off x="0" y="980728"/>
            <a:ext cx="9684568" cy="615761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Перегляд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фільму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3" y="1662107"/>
            <a:ext cx="3070926" cy="2303834"/>
          </a:xfrm>
        </p:spPr>
      </p:pic>
      <p:sp>
        <p:nvSpPr>
          <p:cNvPr id="5" name="Місце для номера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BFB3B38-107A-41A8-AB75-3D42100AC2B6}" type="slidenum">
              <a:rPr lang="uk-UA" smtClean="0"/>
              <a:pPr/>
              <a:t>11</a:t>
            </a:fld>
            <a:endParaRPr lang="uk-UA" dirty="0"/>
          </a:p>
        </p:txBody>
      </p:sp>
      <p:pic>
        <p:nvPicPr>
          <p:cNvPr id="1026" name="Picture 2" descr="https://ef.udau.edu.ua/assets/cache/images/2023-2024/tigrolovi/1600x1200-photo_2023-09-20_17-18-28.7c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030" y="1662107"/>
            <a:ext cx="2550969" cy="244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772"/>
            <a:ext cx="3099717" cy="2324788"/>
          </a:xfrm>
          <a:prstGeom prst="rect">
            <a:avLst/>
          </a:prstGeom>
        </p:spPr>
      </p:pic>
      <p:pic>
        <p:nvPicPr>
          <p:cNvPr id="1030" name="Picture 6" descr="https://ef.udau.edu.ua/assets/cache/images/2023-2024/tigrolovi/1600x1200-photo_2023-09-20_17-18-29.7c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351" y="1662107"/>
            <a:ext cx="3520680" cy="46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76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572744190"/>
              </p:ext>
            </p:extLst>
          </p:nvPr>
        </p:nvGraphicFramePr>
        <p:xfrm>
          <a:off x="785813" y="1124744"/>
          <a:ext cx="7920038" cy="4989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8195">
                  <a:extLst>
                    <a:ext uri="{9D8B030D-6E8A-4147-A177-3AD203B41FA5}">
                      <a16:colId xmlns:a16="http://schemas.microsoft.com/office/drawing/2014/main" val="2036719498"/>
                    </a:ext>
                  </a:extLst>
                </a:gridCol>
                <a:gridCol w="4061843">
                  <a:extLst>
                    <a:ext uri="{9D8B030D-6E8A-4147-A177-3AD203B41FA5}">
                      <a16:colId xmlns:a16="http://schemas.microsoft.com/office/drawing/2014/main" val="3746199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Напрям допомоги</a:t>
                      </a:r>
                      <a:endParaRPr lang="uk-UA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Захист довкілля та збереження довкілля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496638"/>
                  </a:ext>
                </a:extLst>
              </a:tr>
              <a:tr h="70928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благодійного заходу який було проведено 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uk-UA" sz="1200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ярмарка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майстер-клас,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аукціон, виготовлення речей своїми руками тощо.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Прибирання території та прилеглої території до Уманського НУС 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953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проведення благодійної ініціативи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вересня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95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Співпраця з благодійними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фондами або волонтерами 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(якщо співпрацювали з благодійними фондами або волонтерами, напишіть з якими)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47709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Прорахунок</a:t>
                      </a:r>
                      <a:r>
                        <a:rPr lang="uk-UA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бюджету благодійного </a:t>
                      </a:r>
                      <a:r>
                        <a:rPr lang="uk-UA" sz="1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проєкту</a:t>
                      </a:r>
                      <a:r>
                        <a:rPr lang="uk-UA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 випадку залучення коштів)</a:t>
                      </a:r>
                      <a:endParaRPr lang="uk-UA" sz="12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65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коштів було витрачено на реалізацію </a:t>
                      </a:r>
                      <a:r>
                        <a:rPr lang="uk-UA" sz="1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проєкту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001000"/>
                  </a:ext>
                </a:extLst>
              </a:tr>
              <a:tr h="432236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 очікувалося зібрати коштів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536611"/>
                  </a:ext>
                </a:extLst>
              </a:tr>
              <a:tr h="432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 було зібрано коштів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algn="ctr"/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791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Куди були спрямовані зібрані кошти 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(розписати докладно)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74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Посилання на публікацію в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соціальних мережах про проведення заходу 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(за наявності)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https://ef.udau.edu.ua/ua/novini/pro-dovkillya-dbaemo-mirnu-ukrainu-plekaemo.html</a:t>
                      </a:r>
                      <a:r>
                        <a:rPr lang="uk-UA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https://www.instagram.com/p/CxQVL2SoHCr/</a:t>
                      </a: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390584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5851" y="332656"/>
            <a:ext cx="7920000" cy="720080"/>
          </a:xfrm>
        </p:spPr>
        <p:txBody>
          <a:bodyPr>
            <a:noAutofit/>
          </a:bodyPr>
          <a:lstStyle/>
          <a:p>
            <a:pPr algn="ctr"/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«Хай небо буде мирним, а Україна чистою!»</a:t>
            </a:r>
            <a:endParaRPr lang="uk-UA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90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Фотозвіт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Хай небо буде мирним, а Україна чистою!»</a:t>
            </a:r>
            <a:endParaRPr lang="uk-UA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quarter" idx="14"/>
          </p:nvPr>
        </p:nvSpPr>
        <p:spPr>
          <a:xfrm>
            <a:off x="791759" y="1101449"/>
            <a:ext cx="7920441" cy="815383"/>
          </a:xfrm>
        </p:spPr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Прибирання території</a:t>
            </a:r>
            <a:endParaRPr lang="uk-UA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BFB3B38-107A-41A8-AB75-3D42100AC2B6}" type="slidenum">
              <a:rPr lang="uk-UA" smtClean="0"/>
              <a:pPr/>
              <a:t>13</a:t>
            </a:fld>
            <a:endParaRPr lang="uk-UA" dirty="0"/>
          </a:p>
        </p:txBody>
      </p:sp>
      <p:pic>
        <p:nvPicPr>
          <p:cNvPr id="2050" name="Picture 2" descr="https://ef.udau.edu.ua/assets/cache/images/2023-2024/pribirannya-09.2023/1200x800-dizajn-bez-nazvi.95f.jpeg"/>
          <p:cNvPicPr>
            <a:picLocks noGrp="1" noChangeAspect="1" noChangeArrowheads="1"/>
          </p:cNvPicPr>
          <p:nvPr>
            <p:ph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9" t="16887" r="26862" b="16883"/>
          <a:stretch/>
        </p:blipFill>
        <p:spPr bwMode="auto">
          <a:xfrm>
            <a:off x="251520" y="1628800"/>
            <a:ext cx="5760640" cy="454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f.udau.edu.ua/assets/cache/images/2023-2024/pribirannya-09.2023/1200x800-dsc_0056.95f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781" y="1964458"/>
            <a:ext cx="302433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ef.udau.edu.ua/assets/cache/images/2023-2024/pribirannya-09.2023/1200x800-dsc_0965.95f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353" y="4059262"/>
            <a:ext cx="3037764" cy="202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30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61040407"/>
              </p:ext>
            </p:extLst>
          </p:nvPr>
        </p:nvGraphicFramePr>
        <p:xfrm>
          <a:off x="785813" y="1124744"/>
          <a:ext cx="7920038" cy="5196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8195">
                  <a:extLst>
                    <a:ext uri="{9D8B030D-6E8A-4147-A177-3AD203B41FA5}">
                      <a16:colId xmlns:a16="http://schemas.microsoft.com/office/drawing/2014/main" val="2036719498"/>
                    </a:ext>
                  </a:extLst>
                </a:gridCol>
                <a:gridCol w="4061843">
                  <a:extLst>
                    <a:ext uri="{9D8B030D-6E8A-4147-A177-3AD203B41FA5}">
                      <a16:colId xmlns:a16="http://schemas.microsoft.com/office/drawing/2014/main" val="3746199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Напрям допомоги</a:t>
                      </a:r>
                      <a:endParaRPr lang="uk-UA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Допомога армії</a:t>
                      </a:r>
                      <a:endParaRPr lang="uk-UA" sz="1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496638"/>
                  </a:ext>
                </a:extLst>
              </a:tr>
              <a:tr h="70928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благодійного заходу який було проведено 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uk-UA" sz="1200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ярмарка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майстер-клас,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аукціон, виготовлення речей своїми руками тощо.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Збір коштів «Франка на фронт» під час заходу на рівні факультету «День здоров'я»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953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проведення благодійної ініціативи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вересня 2023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95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Співпраця з благодійними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фондами або волонтерами 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(якщо співпрацювали з благодійними фондами або волонтерами, напишіть з якими)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Співпраця факультету економіки і підприємництва УНУС із ГО «4.5.0 Україна»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47709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Прорахунок</a:t>
                      </a:r>
                      <a:r>
                        <a:rPr lang="uk-UA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бюджету благодійного </a:t>
                      </a:r>
                      <a:r>
                        <a:rPr lang="uk-UA" sz="1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проєкту</a:t>
                      </a:r>
                      <a:r>
                        <a:rPr lang="uk-UA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 випадку залучення коштів)</a:t>
                      </a:r>
                      <a:endParaRPr lang="uk-UA" sz="12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65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коштів було витрачено на реалізацію </a:t>
                      </a:r>
                      <a:r>
                        <a:rPr lang="uk-UA" sz="1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проєкту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001000"/>
                  </a:ext>
                </a:extLst>
              </a:tr>
              <a:tr h="448528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 очікувалося зібрати коштів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536611"/>
                  </a:ext>
                </a:extLst>
              </a:tr>
              <a:tr h="432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 було зібрано коштів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4259</a:t>
                      </a:r>
                    </a:p>
                    <a:p>
                      <a:pPr algn="ctr"/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791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Куди були спрямовані зібрані кошти 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(розписати докладно)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uk-UA" sz="105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050" baseline="0" noProof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закупівлю тканини: </a:t>
                      </a:r>
                      <a:r>
                        <a:rPr lang="uk-UA" sz="1050" baseline="0" noProof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спанбонд</a:t>
                      </a:r>
                      <a:r>
                        <a:rPr lang="uk-UA" sz="1050" baseline="0" noProof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uk-UA" sz="1050" baseline="0" noProof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флізелін</a:t>
                      </a:r>
                      <a:r>
                        <a:rPr lang="uk-UA" sz="1050" baseline="0" noProof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бежевий мультикам – 3799 грн;</a:t>
                      </a:r>
                    </a:p>
                    <a:p>
                      <a:pPr algn="ctr"/>
                      <a:r>
                        <a:rPr lang="uk-UA" sz="1050" baseline="0" noProof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Флізелін</a:t>
                      </a:r>
                      <a:r>
                        <a:rPr lang="uk-UA" sz="1050" baseline="0" noProof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40 </a:t>
                      </a:r>
                      <a:r>
                        <a:rPr lang="uk-UA" sz="1050" baseline="0" noProof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беживий</a:t>
                      </a:r>
                      <a:r>
                        <a:rPr lang="uk-UA" sz="1050" baseline="0" noProof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відріз - 200 грн.</a:t>
                      </a:r>
                    </a:p>
                    <a:p>
                      <a:pPr algn="ctr"/>
                      <a:r>
                        <a:rPr lang="uk-UA" sz="1050" baseline="0" noProof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Сума комісії за послуги пошти – 260 грн</a:t>
                      </a:r>
                      <a:endParaRPr lang="uk-UA" sz="1050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74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Посилання на публікацію в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соціальних мережах про проведення заходу 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(за наявності)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https://ef.udau.edu.ua/ua/novini/rozvitok-navichok-life-skills-i-soft-skills-studentiv-fakultetu-ekonomiki-i-pidpriemnictva-unus.html</a:t>
                      </a:r>
                      <a:r>
                        <a:rPr lang="uk-UA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390584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5851" y="332656"/>
            <a:ext cx="7920000" cy="720080"/>
          </a:xfrm>
        </p:spPr>
        <p:txBody>
          <a:bodyPr>
            <a:noAutofit/>
          </a:bodyPr>
          <a:lstStyle/>
          <a:p>
            <a:pPr algn="ctr"/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здоров’я»</a:t>
            </a:r>
            <a:endParaRPr lang="uk-UA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89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200" y="332656"/>
            <a:ext cx="7920000" cy="720000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Фотозвіт </a:t>
            </a:r>
            <a:b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здоров’я»</a:t>
            </a:r>
            <a:endParaRPr lang="uk-UA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quarter" idx="14"/>
          </p:nvPr>
        </p:nvSpPr>
        <p:spPr>
          <a:xfrm>
            <a:off x="791759" y="1101449"/>
            <a:ext cx="7920441" cy="815383"/>
          </a:xfrm>
        </p:spPr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Збір коштів «Франка на фронт»</a:t>
            </a:r>
            <a:endParaRPr lang="uk-UA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BFB3B38-107A-41A8-AB75-3D42100AC2B6}" type="slidenum">
              <a:rPr lang="uk-UA" smtClean="0"/>
              <a:pPr/>
              <a:t>15</a:t>
            </a:fld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74" y="1754437"/>
            <a:ext cx="3352875" cy="25146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311" y="1747162"/>
            <a:ext cx="1891449" cy="2521932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311" y="4206610"/>
            <a:ext cx="1891449" cy="2521932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760" y="4206996"/>
            <a:ext cx="3352640" cy="25144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8" y="4228437"/>
            <a:ext cx="3341253" cy="25059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57" y="1760632"/>
            <a:ext cx="3352128" cy="247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18616906"/>
              </p:ext>
            </p:extLst>
          </p:nvPr>
        </p:nvGraphicFramePr>
        <p:xfrm>
          <a:off x="785813" y="1124744"/>
          <a:ext cx="7920038" cy="4911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8195">
                  <a:extLst>
                    <a:ext uri="{9D8B030D-6E8A-4147-A177-3AD203B41FA5}">
                      <a16:colId xmlns:a16="http://schemas.microsoft.com/office/drawing/2014/main" val="2036719498"/>
                    </a:ext>
                  </a:extLst>
                </a:gridCol>
                <a:gridCol w="4061843">
                  <a:extLst>
                    <a:ext uri="{9D8B030D-6E8A-4147-A177-3AD203B41FA5}">
                      <a16:colId xmlns:a16="http://schemas.microsoft.com/office/drawing/2014/main" val="3746199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Напрям допомоги</a:t>
                      </a:r>
                      <a:endParaRPr lang="uk-UA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Допомога</a:t>
                      </a:r>
                      <a:r>
                        <a:rPr lang="uk-UA" sz="120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армії</a:t>
                      </a:r>
                      <a:endParaRPr lang="uk-UA" sz="12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496638"/>
                  </a:ext>
                </a:extLst>
              </a:tr>
              <a:tr h="70928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благодійного заходу який було проведено 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uk-UA" sz="1200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ярмарка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майстер-клас,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аукціон, виготовлення речей своїми руками тощо.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Кіно-показ фільму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953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проведення благодійної ініціативи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жовтня 2023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95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Співпраця з благодійними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фондами або волонтерами 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(якщо співпрацювали з благодійними фондами або волонтерами, напишіть з якими)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Співпраця факультету економіки і підприємництва УНУС із ГО «4.5.0 Україна»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47709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Прорахунок</a:t>
                      </a:r>
                      <a:r>
                        <a:rPr lang="uk-UA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бюджету благодійного </a:t>
                      </a:r>
                      <a:r>
                        <a:rPr lang="uk-UA" sz="1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проєкту</a:t>
                      </a:r>
                      <a:r>
                        <a:rPr lang="uk-UA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 випадку залучення коштів)</a:t>
                      </a:r>
                      <a:endParaRPr lang="uk-UA" sz="12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65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коштів було витрачено на реалізацію </a:t>
                      </a:r>
                      <a:r>
                        <a:rPr lang="uk-UA" sz="1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проєкту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грн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001000"/>
                  </a:ext>
                </a:extLst>
              </a:tr>
              <a:tr h="432236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 очікувалося зібрати коштів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 грн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536611"/>
                  </a:ext>
                </a:extLst>
              </a:tr>
              <a:tr h="432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 було зібрано коштів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684 грн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791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Куди були спрямовані зібрані кошти 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(розписати докладно)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основу</a:t>
                      </a:r>
                      <a:r>
                        <a:rPr lang="uk-UA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маскувальної сітки 684 гривні </a:t>
                      </a:r>
                      <a:endParaRPr lang="uk-UA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74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Посилання на публікацію в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соціальних мережах про проведення заходу 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(за наявності)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https://ef.udau.edu.ua/ua/novini/kinoseans-zaradi-peremogi.html</a:t>
                      </a:r>
                      <a:r>
                        <a:rPr lang="uk-UA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390584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5851" y="332656"/>
            <a:ext cx="7920000" cy="720080"/>
          </a:xfrm>
        </p:spPr>
        <p:txBody>
          <a:bodyPr>
            <a:noAutofit/>
          </a:bodyPr>
          <a:lstStyle/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Кіносеанс заради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Перемоги</a:t>
            </a:r>
            <a:r>
              <a:rPr lang="ru-RU" b="0" dirty="0"/>
              <a:t/>
            </a:r>
            <a:br>
              <a:rPr lang="ru-RU" b="0" dirty="0"/>
            </a:br>
            <a:endParaRPr lang="uk-UA" sz="1200" i="1" dirty="0"/>
          </a:p>
        </p:txBody>
      </p:sp>
    </p:spTree>
    <p:extLst>
      <p:ext uri="{BB962C8B-B14F-4D97-AF65-F5344CB8AC3E}">
        <p14:creationId xmlns:p14="http://schemas.microsoft.com/office/powerpoint/2010/main" val="147249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Фотозвіт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«Кіносеанс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заради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Перемоги»</a:t>
            </a:r>
            <a:endParaRPr lang="uk-UA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quarter" idx="14"/>
          </p:nvPr>
        </p:nvSpPr>
        <p:spPr>
          <a:xfrm>
            <a:off x="791759" y="1101449"/>
            <a:ext cx="7920441" cy="815383"/>
          </a:xfrm>
        </p:spPr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Кіно-показ фільму </a:t>
            </a: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BFB3B38-107A-41A8-AB75-3D42100AC2B6}" type="slidenum">
              <a:rPr lang="uk-UA" smtClean="0"/>
              <a:pPr/>
              <a:t>17</a:t>
            </a:fld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566" y="1735719"/>
            <a:ext cx="4110970" cy="2430526"/>
          </a:xfrm>
          <a:prstGeom prst="rect">
            <a:avLst/>
          </a:prstGeom>
        </p:spPr>
      </p:pic>
      <p:pic>
        <p:nvPicPr>
          <p:cNvPr id="3074" name="Picture 2" descr="https://ef.udau.edu.ua/assets/cache/images/2023-2024/kino-prosto-neba/1200x800-prosto-neba.95f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2" t="36070" r="12482"/>
          <a:stretch/>
        </p:blipFill>
        <p:spPr bwMode="auto">
          <a:xfrm>
            <a:off x="1495196" y="4255194"/>
            <a:ext cx="3094545" cy="213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ef.udau.edu.ua/assets/cache/images/2023-2024/kino-prosto-neba/1200x800-prosto-neba-2.95f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95517"/>
            <a:ext cx="3771100" cy="213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12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98016944"/>
              </p:ext>
            </p:extLst>
          </p:nvPr>
        </p:nvGraphicFramePr>
        <p:xfrm>
          <a:off x="785813" y="980727"/>
          <a:ext cx="7920038" cy="5494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8195">
                  <a:extLst>
                    <a:ext uri="{9D8B030D-6E8A-4147-A177-3AD203B41FA5}">
                      <a16:colId xmlns:a16="http://schemas.microsoft.com/office/drawing/2014/main" val="2036719498"/>
                    </a:ext>
                  </a:extLst>
                </a:gridCol>
                <a:gridCol w="4061843">
                  <a:extLst>
                    <a:ext uri="{9D8B030D-6E8A-4147-A177-3AD203B41FA5}">
                      <a16:colId xmlns:a16="http://schemas.microsoft.com/office/drawing/2014/main" val="3746199977"/>
                    </a:ext>
                  </a:extLst>
                </a:gridCol>
              </a:tblGrid>
              <a:tr h="380288">
                <a:tc>
                  <a:txBody>
                    <a:bodyPr/>
                    <a:lstStyle/>
                    <a:p>
                      <a:r>
                        <a:rPr lang="uk-UA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Напрям допомоги</a:t>
                      </a:r>
                      <a:endParaRPr lang="uk-UA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Допомога армії</a:t>
                      </a:r>
                      <a:endParaRPr lang="uk-UA" sz="12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496638"/>
                  </a:ext>
                </a:extLst>
              </a:tr>
              <a:tr h="727351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благодійного заходу який було проведено 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uk-UA" sz="1200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ярмарка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майстер-клас,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аукціон, виготовлення речей своїми руками тощо.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Благодійний</a:t>
                      </a:r>
                      <a:r>
                        <a:rPr lang="uk-UA" sz="14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турнір</a:t>
                      </a:r>
                      <a:r>
                        <a:rPr lang="uk-UA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 волейболу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953132"/>
                  </a:ext>
                </a:extLst>
              </a:tr>
              <a:tr h="380288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проведення благодійної ініціативи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жовтня 2023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956903"/>
                  </a:ext>
                </a:extLst>
              </a:tr>
              <a:tr h="906441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Співпраця з благодійними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фондами або волонтерами 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(якщо співпрацювали з благодійними фондами або волонтерами, напишіть з якими)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Співпраця факультету економіки і підприємництва УНУС із ГО «4.5.0 Україна»</a:t>
                      </a:r>
                    </a:p>
                    <a:p>
                      <a:pPr algn="ctr"/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477097"/>
                  </a:ext>
                </a:extLst>
              </a:tr>
              <a:tr h="380288">
                <a:tc gridSpan="2"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Прорахунок</a:t>
                      </a:r>
                      <a:r>
                        <a:rPr lang="uk-UA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бюджету благодійного </a:t>
                      </a:r>
                      <a:r>
                        <a:rPr lang="uk-UA" sz="1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проєкту</a:t>
                      </a:r>
                      <a:r>
                        <a:rPr lang="uk-UA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 випадку залучення коштів)</a:t>
                      </a:r>
                      <a:endParaRPr lang="uk-UA" sz="12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65939"/>
                  </a:ext>
                </a:extLst>
              </a:tr>
              <a:tr h="531362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коштів було витрачено на реалізацію </a:t>
                      </a:r>
                      <a:r>
                        <a:rPr lang="uk-UA" sz="1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проєкту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001000"/>
                  </a:ext>
                </a:extLst>
              </a:tr>
              <a:tr h="294383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 очікувалося зібрати коштів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536611"/>
                  </a:ext>
                </a:extLst>
              </a:tr>
              <a:tr h="133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 було зібрано коштів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5077,00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791150"/>
                  </a:ext>
                </a:extLst>
              </a:tr>
              <a:tr h="500105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Куди були спрямовані зібрані кошти 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(розписати докладно)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Передані Громадській організації «4.5.0 Україна»</a:t>
                      </a:r>
                      <a:r>
                        <a:rPr lang="uk-UA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потреби ЗСУ</a:t>
                      </a:r>
                      <a:endParaRPr lang="uk-UA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74419"/>
                  </a:ext>
                </a:extLst>
              </a:tr>
              <a:tr h="1078352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Посилання на публікацію в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соціальних мережах про проведення заходу 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(за наявності)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https://www.instagram.com/p/CyZDP4PIa-X/</a:t>
                      </a:r>
                      <a:endParaRPr lang="uk-UA" sz="105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hlinkClick r:id="rId2"/>
                      </a:endParaRPr>
                    </a:p>
                    <a:p>
                      <a:pPr algn="ctr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https://ef.udau.edu.ua/ua/novini/sport-osnova-uspishnogo-rozvitku.html</a:t>
                      </a:r>
                      <a:endParaRPr lang="uk-UA" sz="105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https://marketing.udau.edu.ua/ua/novini/sportivnij-duh-i-komandna-vzaemodiya-volejbolna-gra-mizh-studentami-fakultetu-ekonomiki-ta-pidpriemnictva.html</a:t>
                      </a:r>
                      <a:r>
                        <a:rPr lang="uk-UA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390584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5851" y="332656"/>
            <a:ext cx="7920000" cy="720080"/>
          </a:xfrm>
        </p:spPr>
        <p:txBody>
          <a:bodyPr>
            <a:noAutofit/>
          </a:bodyPr>
          <a:lstStyle/>
          <a:p>
            <a:pPr algn="ctr"/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«Кубок економіста»  </a:t>
            </a:r>
            <a:r>
              <a:rPr lang="uk-UA" sz="1800" dirty="0" smtClean="0"/>
              <a:t/>
            </a:r>
            <a:br>
              <a:rPr lang="uk-UA" sz="1800" dirty="0" smtClean="0"/>
            </a:br>
            <a:endParaRPr lang="uk-UA" sz="1200" i="1" dirty="0"/>
          </a:p>
        </p:txBody>
      </p:sp>
    </p:spTree>
    <p:extLst>
      <p:ext uri="{BB962C8B-B14F-4D97-AF65-F5344CB8AC3E}">
        <p14:creationId xmlns:p14="http://schemas.microsoft.com/office/powerpoint/2010/main" val="283958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Фотозвіт </a:t>
            </a:r>
            <a:b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«Кубок економіста» 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sz="1200" b="0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quarter" idx="14"/>
          </p:nvPr>
        </p:nvSpPr>
        <p:spPr>
          <a:xfrm>
            <a:off x="791759" y="1101449"/>
            <a:ext cx="7920441" cy="815383"/>
          </a:xfrm>
        </p:spPr>
        <p:txBody>
          <a:bodyPr/>
          <a:lstStyle/>
          <a:p>
            <a:r>
              <a:rPr lang="uk-UA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Благодійний турнір з </a:t>
            </a:r>
            <a:r>
              <a:rPr lang="uk-UA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волейболу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BFB3B38-107A-41A8-AB75-3D42100AC2B6}" type="slidenum">
              <a:rPr lang="uk-UA" smtClean="0"/>
              <a:pPr/>
              <a:t>19</a:t>
            </a:fld>
            <a:endParaRPr lang="uk-UA" dirty="0"/>
          </a:p>
        </p:txBody>
      </p:sp>
      <p:pic>
        <p:nvPicPr>
          <p:cNvPr id="4098" name="Picture 2" descr="https://marketing.udau.edu.ua/assets/images/2023/volejbol/volejbol1-12.10.2023.jpg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0" y="1504908"/>
            <a:ext cx="3672408" cy="491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ef.udau.edu.ua/assets/cache/images/2023-2024/volejbol/1200x800-photo_5278281118069673114_y.95f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2" t="31797" r="4059" b="5309"/>
          <a:stretch/>
        </p:blipFill>
        <p:spPr bwMode="auto">
          <a:xfrm>
            <a:off x="4283703" y="1509388"/>
            <a:ext cx="4429463" cy="242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ef.udau.edu.ua/assets/cache/images/2023-2024/volejbol/1200x800-photo_5278281118069673241_y.95f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" t="27265" r="7980" b="3056"/>
          <a:stretch/>
        </p:blipFill>
        <p:spPr bwMode="auto">
          <a:xfrm>
            <a:off x="4282954" y="3933055"/>
            <a:ext cx="4403846" cy="248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77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529927270"/>
              </p:ext>
            </p:extLst>
          </p:nvPr>
        </p:nvGraphicFramePr>
        <p:xfrm>
          <a:off x="785812" y="1449388"/>
          <a:ext cx="7931553" cy="3547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5354">
                  <a:extLst>
                    <a:ext uri="{9D8B030D-6E8A-4147-A177-3AD203B41FA5}">
                      <a16:colId xmlns:a16="http://schemas.microsoft.com/office/drawing/2014/main" val="4040896815"/>
                    </a:ext>
                  </a:extLst>
                </a:gridCol>
                <a:gridCol w="4356199">
                  <a:extLst>
                    <a:ext uri="{9D8B030D-6E8A-4147-A177-3AD203B41FA5}">
                      <a16:colId xmlns:a16="http://schemas.microsoft.com/office/drawing/2014/main" val="503929950"/>
                    </a:ext>
                  </a:extLst>
                </a:gridCol>
              </a:tblGrid>
              <a:tr h="461999">
                <a:tc>
                  <a:txBody>
                    <a:bodyPr/>
                    <a:lstStyle/>
                    <a:p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Інформація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яку необхідно зазначити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582634"/>
                  </a:ext>
                </a:extLst>
              </a:tr>
              <a:tr h="461999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Найменування навчального закладу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Факультет</a:t>
                      </a:r>
                      <a:r>
                        <a:rPr lang="uk-UA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економіки і підприємництва (студенти та НПП) Уманського національного університету садівництва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326528"/>
                  </a:ext>
                </a:extLst>
              </a:tr>
              <a:tr h="1708764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навчального</a:t>
                      </a:r>
                      <a:r>
                        <a:rPr lang="uk-UA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закладу </a:t>
                      </a:r>
                      <a:r>
                        <a:rPr lang="uk-UA" sz="14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(оберіть з переліку)</a:t>
                      </a:r>
                      <a:endParaRPr lang="uk-UA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Заклад</a:t>
                      </a:r>
                      <a:r>
                        <a:rPr lang="uk-UA" sz="14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вищої освіти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56525"/>
                  </a:ext>
                </a:extLst>
              </a:tr>
              <a:tr h="6455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 учасників які брали участь у благодійних заходах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5814645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 про учасників що брали участь у благодійних заходах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23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98507586"/>
              </p:ext>
            </p:extLst>
          </p:nvPr>
        </p:nvGraphicFramePr>
        <p:xfrm>
          <a:off x="785813" y="1052735"/>
          <a:ext cx="7920038" cy="558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8195">
                  <a:extLst>
                    <a:ext uri="{9D8B030D-6E8A-4147-A177-3AD203B41FA5}">
                      <a16:colId xmlns:a16="http://schemas.microsoft.com/office/drawing/2014/main" val="2036719498"/>
                    </a:ext>
                  </a:extLst>
                </a:gridCol>
                <a:gridCol w="4061843">
                  <a:extLst>
                    <a:ext uri="{9D8B030D-6E8A-4147-A177-3AD203B41FA5}">
                      <a16:colId xmlns:a16="http://schemas.microsoft.com/office/drawing/2014/main" val="3746199977"/>
                    </a:ext>
                  </a:extLst>
                </a:gridCol>
              </a:tblGrid>
              <a:tr h="311557">
                <a:tc>
                  <a:txBody>
                    <a:bodyPr/>
                    <a:lstStyle/>
                    <a:p>
                      <a:r>
                        <a:rPr lang="uk-UA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Напрям допомоги</a:t>
                      </a:r>
                      <a:endParaRPr lang="uk-UA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Допомога дітям</a:t>
                      </a:r>
                      <a:endParaRPr lang="uk-UA" sz="12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496638"/>
                  </a:ext>
                </a:extLst>
              </a:tr>
              <a:tr h="651437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благодійного заходу який було проведено 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uk-UA" sz="1200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ярмарка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майстер-клас,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аукціон, виготовлення речей своїми руками тощо.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Привітання дітей з днем Святого Миколая 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953132"/>
                  </a:ext>
                </a:extLst>
              </a:tr>
              <a:tr h="293317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проведення благодійної ініціативи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грудня 2023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956903"/>
                  </a:ext>
                </a:extLst>
              </a:tr>
              <a:tr h="821378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Співпраця з благодійними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фондами або волонтерами 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(якщо співпрацювали з благодійними фондами або волонтерами, напишіть з якими)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477097"/>
                  </a:ext>
                </a:extLst>
              </a:tr>
              <a:tr h="311557">
                <a:tc gridSpan="2"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Прорахунок</a:t>
                      </a:r>
                      <a:r>
                        <a:rPr lang="uk-UA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бюджету благодійного </a:t>
                      </a:r>
                      <a:r>
                        <a:rPr lang="uk-UA" sz="1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проєкту</a:t>
                      </a:r>
                      <a:r>
                        <a:rPr lang="uk-UA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 випадку залучення коштів)</a:t>
                      </a:r>
                      <a:endParaRPr lang="uk-UA" sz="12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65939"/>
                  </a:ext>
                </a:extLst>
              </a:tr>
              <a:tr h="481497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коштів було витрачено на реалізацію </a:t>
                      </a:r>
                      <a:r>
                        <a:rPr lang="uk-UA" sz="1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проєкту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001000"/>
                  </a:ext>
                </a:extLst>
              </a:tr>
              <a:tr h="341878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 очікувалося зібрати коштів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536611"/>
                  </a:ext>
                </a:extLst>
              </a:tr>
              <a:tr h="4248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 було зібрано коштів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791150"/>
                  </a:ext>
                </a:extLst>
              </a:tr>
              <a:tr h="934671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Куди були спрямовані зібрані кошти 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(розписати докладно)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Студрада</a:t>
                      </a:r>
                      <a:r>
                        <a:rPr lang="uk-UA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ініціювала збір (серед студентів та викладачів факультету економіки і підприємництва) новорічних подарунків для привітання з Днем Святого Миколая </a:t>
                      </a:r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дітей, </a:t>
                      </a:r>
                      <a:r>
                        <a:rPr lang="uk-UA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яких батьки постраждали або загинули в зоні бойових дій в кількості  - 34 подарунки</a:t>
                      </a:r>
                      <a:endParaRPr lang="uk-UA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74419"/>
                  </a:ext>
                </a:extLst>
              </a:tr>
              <a:tr h="828458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Посилання на публікацію в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соціальних мережах про проведення заходу 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(за наявності)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https://ef.udau.edu.ua/ua/novini/na-podarunki-i-pidtrimku-zaslugovue-kozhen.html</a:t>
                      </a:r>
                      <a:r>
                        <a:rPr lang="uk-UA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https://www.instagram.com/p/C06hVVIoCt_/</a:t>
                      </a:r>
                      <a:r>
                        <a:rPr lang="uk-UA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https://www.instagram.com/stories/highlights/18037168261643961/</a:t>
                      </a:r>
                      <a:r>
                        <a:rPr lang="uk-UA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390584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5851" y="332656"/>
            <a:ext cx="7920000" cy="720080"/>
          </a:xfrm>
        </p:spPr>
        <p:txBody>
          <a:bodyPr>
            <a:noAutofit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Святий Миколай 2023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05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Фотозвіт </a:t>
            </a:r>
            <a:b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Святий Миколай 2023</a:t>
            </a:r>
            <a:endParaRPr lang="uk-UA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quarter" idx="14"/>
          </p:nvPr>
        </p:nvSpPr>
        <p:spPr>
          <a:xfrm>
            <a:off x="791759" y="1101449"/>
            <a:ext cx="7920441" cy="815383"/>
          </a:xfrm>
        </p:spPr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Привітання дітей з Днем Святого Миколая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BFB3B38-107A-41A8-AB75-3D42100AC2B6}" type="slidenum">
              <a:rPr lang="uk-UA" smtClean="0"/>
              <a:pPr/>
              <a:t>21</a:t>
            </a:fld>
            <a:endParaRPr lang="uk-UA" dirty="0"/>
          </a:p>
        </p:txBody>
      </p:sp>
      <p:pic>
        <p:nvPicPr>
          <p:cNvPr id="5122" name="Picture 2" descr="https://ef.udau.edu.ua/assets/cache/images/2023-2024/mikolaj/1200x800-dsc_2551.95f.jpeg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20685"/>
            <a:ext cx="3554853" cy="237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ef.udau.edu.ua/assets/cache/images/2023-2024/mikolaj/1200x800-photo_2023-12-11_20-04-49.95f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381" y="1521005"/>
            <a:ext cx="3168352" cy="237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ef.udau.edu.ua/assets/cache/images/2023-2024/mikolaj/1200x800-photo_2023-12-11_20-04-23.95f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733" y="1509140"/>
            <a:ext cx="1790540" cy="238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ef.udau.edu.ua/assets/cache/images/2023-2024/mikolaj/1200x800-photo_2023-12-11_20-04-08.95f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96527"/>
            <a:ext cx="2823932" cy="211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ef.udau.edu.ua/assets/cache/images/2023-2024/mikolaj/1200x800-photo_2023-12-11_20-03-48.95f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9" t="28818" r="15719"/>
          <a:stretch/>
        </p:blipFill>
        <p:spPr bwMode="auto">
          <a:xfrm>
            <a:off x="3147460" y="3896527"/>
            <a:ext cx="2823932" cy="211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s://ef.udau.edu.ua/assets/cache/images/2023-2024/mikolaj/1200x800-photo_2023-12-11_20-00-32.95f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392" y="3896527"/>
            <a:ext cx="2865881" cy="211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18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81068362"/>
              </p:ext>
            </p:extLst>
          </p:nvPr>
        </p:nvGraphicFramePr>
        <p:xfrm>
          <a:off x="785813" y="1124744"/>
          <a:ext cx="7920038" cy="4936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8195">
                  <a:extLst>
                    <a:ext uri="{9D8B030D-6E8A-4147-A177-3AD203B41FA5}">
                      <a16:colId xmlns:a16="http://schemas.microsoft.com/office/drawing/2014/main" val="2036719498"/>
                    </a:ext>
                  </a:extLst>
                </a:gridCol>
                <a:gridCol w="4061843">
                  <a:extLst>
                    <a:ext uri="{9D8B030D-6E8A-4147-A177-3AD203B41FA5}">
                      <a16:colId xmlns:a16="http://schemas.microsoft.com/office/drawing/2014/main" val="3746199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Напрям допомоги</a:t>
                      </a:r>
                      <a:endParaRPr lang="uk-UA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Допомога дітям</a:t>
                      </a:r>
                      <a:endParaRPr lang="uk-UA" sz="1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496638"/>
                  </a:ext>
                </a:extLst>
              </a:tr>
              <a:tr h="70928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благодійного заходу який було проведено 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uk-UA" sz="1200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ярмарка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майстер-клас,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аукціон, виготовлення речей своїми руками тощо.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Вистава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«Українські вечорниці»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953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проведення благодійної ініціативи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грудня 2023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95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Співпраця з благодійними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фондами або волонтерами 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(якщо співпрацювали з благодійними фондами або волонтерами, напишіть з якими)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47709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Прорахунок</a:t>
                      </a:r>
                      <a:r>
                        <a:rPr lang="uk-UA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бюджету благодійного </a:t>
                      </a:r>
                      <a:r>
                        <a:rPr lang="uk-UA" sz="1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проєкту</a:t>
                      </a:r>
                      <a:r>
                        <a:rPr lang="uk-UA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 випадку залучення коштів)</a:t>
                      </a:r>
                      <a:endParaRPr lang="uk-UA" sz="12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65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коштів було витрачено на реалізацію </a:t>
                      </a:r>
                      <a:r>
                        <a:rPr lang="uk-UA" sz="1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проєкту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001000"/>
                  </a:ext>
                </a:extLst>
              </a:tr>
              <a:tr h="432236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 очікувалося зібрати коштів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536611"/>
                  </a:ext>
                </a:extLst>
              </a:tr>
              <a:tr h="432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 було зібрано коштів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algn="ctr"/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791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Куди були спрямовані зібрані кошти 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(розписати докладно)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74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Посилання на публікацію в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соціальних мережах про проведення заходу 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(за наявності)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https://ef.udau.edu.ua/ua/novini/ukrainski-vechornici-zigrivayut-sercya-ditej.html</a:t>
                      </a:r>
                      <a:r>
                        <a:rPr lang="uk-UA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390584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5851" y="332656"/>
            <a:ext cx="7920000" cy="720080"/>
          </a:xfrm>
        </p:spPr>
        <p:txBody>
          <a:bodyPr>
            <a:noAutofit/>
          </a:bodyPr>
          <a:lstStyle/>
          <a:p>
            <a:pPr algn="ctr"/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Українські вечорниці у Обласному міжрегіональному центрі соціально-психологічної реабілітації дітей</a:t>
            </a:r>
            <a:endParaRPr lang="uk-UA" sz="1800" i="1" dirty="0"/>
          </a:p>
        </p:txBody>
      </p:sp>
    </p:spTree>
    <p:extLst>
      <p:ext uri="{BB962C8B-B14F-4D97-AF65-F5344CB8AC3E}">
        <p14:creationId xmlns:p14="http://schemas.microsoft.com/office/powerpoint/2010/main" val="143203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Фотозвіт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Українські вечорниці у центрі виховання дітей</a:t>
            </a:r>
            <a:endParaRPr lang="uk-UA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quarter" idx="14"/>
          </p:nvPr>
        </p:nvSpPr>
        <p:spPr>
          <a:xfrm>
            <a:off x="791759" y="1101449"/>
            <a:ext cx="7920441" cy="815383"/>
          </a:xfrm>
        </p:spPr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Вистава для дітей</a:t>
            </a:r>
            <a:endParaRPr lang="uk-UA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BFB3B38-107A-41A8-AB75-3D42100AC2B6}" type="slidenum">
              <a:rPr lang="uk-UA" smtClean="0"/>
              <a:pPr/>
              <a:t>23</a:t>
            </a:fld>
            <a:endParaRPr lang="uk-UA" dirty="0"/>
          </a:p>
        </p:txBody>
      </p:sp>
      <p:pic>
        <p:nvPicPr>
          <p:cNvPr id="6146" name="Picture 2" descr="https://ef.udau.edu.ua/assets/cache/images/2023-2024/vechornici-z-ditmi/1200x800-photo_2023-12-11_16-07-26-2.95f.jpeg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09140"/>
            <a:ext cx="3418104" cy="256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ef.udau.edu.ua/assets/cache/images/2023-2024/vechornici-z-ditmi/1200x800-photo_2023-12-11_16-07-26.95f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096" y="1509140"/>
            <a:ext cx="1926668" cy="256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ef.udau.edu.ua/assets/cache/images/2023-2024/vechornici-z-ditmi/1200x800-photo_2023-12-11_16-07-37.95f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764" y="1509140"/>
            <a:ext cx="3418103" cy="256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ef.udau.edu.ua/assets/cache/images/2023-2024/vechornici-z-ditmi/1200x800-photo_2023-12-11_16-07-48.95f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8980" r="6693"/>
          <a:stretch/>
        </p:blipFill>
        <p:spPr bwMode="auto">
          <a:xfrm>
            <a:off x="3137058" y="4071917"/>
            <a:ext cx="3046862" cy="228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ef.udau.edu.ua/assets/cache/images/2023-2024/vechornici-z-ditmi/1200x800-photo_2023-12-11_17-00-31-3.95f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11615" r="29964"/>
          <a:stretch/>
        </p:blipFill>
        <p:spPr bwMode="auto">
          <a:xfrm>
            <a:off x="323528" y="4071916"/>
            <a:ext cx="2813530" cy="228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ef.udau.edu.ua/assets/cache/images/2023-2024/vechornici-z-ditmi/1200x800-photo_2023-12-11_17-00-35.95f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3" t="2779" r="21748"/>
          <a:stretch/>
        </p:blipFill>
        <p:spPr bwMode="auto">
          <a:xfrm>
            <a:off x="6166699" y="4071915"/>
            <a:ext cx="2886168" cy="228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20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800738237"/>
              </p:ext>
            </p:extLst>
          </p:nvPr>
        </p:nvGraphicFramePr>
        <p:xfrm>
          <a:off x="785813" y="1124744"/>
          <a:ext cx="7920038" cy="537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8195">
                  <a:extLst>
                    <a:ext uri="{9D8B030D-6E8A-4147-A177-3AD203B41FA5}">
                      <a16:colId xmlns:a16="http://schemas.microsoft.com/office/drawing/2014/main" val="2036719498"/>
                    </a:ext>
                  </a:extLst>
                </a:gridCol>
                <a:gridCol w="4061843">
                  <a:extLst>
                    <a:ext uri="{9D8B030D-6E8A-4147-A177-3AD203B41FA5}">
                      <a16:colId xmlns:a16="http://schemas.microsoft.com/office/drawing/2014/main" val="3746199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4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Напрям допомоги</a:t>
                      </a:r>
                      <a:endParaRPr lang="uk-UA" sz="1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Допомога людям старшого віку</a:t>
                      </a:r>
                      <a:endParaRPr kumimoji="0" lang="uk-UA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496638"/>
                  </a:ext>
                </a:extLst>
              </a:tr>
              <a:tr h="70928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благодійного заходу який було проведено </a:t>
                      </a:r>
                      <a:r>
                        <a:rPr lang="uk-UA" sz="14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uk-UA" sz="1400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ярмарка</a:t>
                      </a:r>
                      <a:r>
                        <a:rPr lang="uk-UA" sz="14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майстер-клас,</a:t>
                      </a:r>
                      <a:r>
                        <a:rPr lang="uk-UA" sz="14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аукціон, виготовлення речей своїми руками тощо.</a:t>
                      </a:r>
                      <a:r>
                        <a:rPr lang="uk-UA" sz="14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Вистава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953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проведення благодійної ініціативи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грудня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95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Співпраця з благодійними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фондами або волонтерами </a:t>
                      </a:r>
                      <a:r>
                        <a:rPr lang="uk-UA" sz="14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(якщо співпрацювали з благодійними фондами або волонтерами, напишіть з якими)</a:t>
                      </a:r>
                      <a:endParaRPr lang="uk-UA" sz="1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47709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Прорахунок</a:t>
                      </a:r>
                      <a:r>
                        <a:rPr lang="uk-UA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бюджету благодійного </a:t>
                      </a:r>
                      <a:r>
                        <a:rPr lang="uk-UA" sz="1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проєкту</a:t>
                      </a:r>
                      <a:r>
                        <a:rPr lang="uk-UA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 випадку залучення коштів)</a:t>
                      </a:r>
                      <a:endParaRPr lang="uk-UA" sz="14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65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коштів було витрачено на реалізацію </a:t>
                      </a:r>
                      <a:r>
                        <a:rPr lang="uk-UA" sz="1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проєкту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001000"/>
                  </a:ext>
                </a:extLst>
              </a:tr>
              <a:tr h="149304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 очікувалося зібрати коштів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536611"/>
                  </a:ext>
                </a:extLst>
              </a:tr>
              <a:tr h="1325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 було зібрано коштів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791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Куди були спрямовані зібрані кошти </a:t>
                      </a:r>
                      <a:r>
                        <a:rPr lang="uk-UA" sz="14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(розписати докладно)</a:t>
                      </a:r>
                      <a:endParaRPr lang="uk-UA" sz="1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74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Посилання на публікацію в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соціальних мережах про проведення заходу </a:t>
                      </a:r>
                      <a:r>
                        <a:rPr lang="uk-UA" sz="14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(за наявності)</a:t>
                      </a:r>
                      <a:endParaRPr lang="uk-UA" sz="1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https://ef.udau.edu.ua/ua/novini/tradicijni-ukrainski-vechornici-prikrashayut-sogodennya.html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https://www.instagram.com/stories/highlights/17857003005086602/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390584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5851" y="332656"/>
            <a:ext cx="7920000" cy="720080"/>
          </a:xfrm>
        </p:spPr>
        <p:txBody>
          <a:bodyPr>
            <a:noAutofit/>
          </a:bodyPr>
          <a:lstStyle/>
          <a:p>
            <a:pPr algn="ctr"/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Українські вечорниці у будинку ветеранів </a:t>
            </a:r>
            <a:r>
              <a:rPr lang="uk-UA" sz="1800" dirty="0" smtClean="0"/>
              <a:t/>
            </a:r>
            <a:br>
              <a:rPr lang="uk-UA" sz="1800" dirty="0" smtClean="0"/>
            </a:br>
            <a:endParaRPr lang="uk-UA" sz="1200" i="1" dirty="0"/>
          </a:p>
        </p:txBody>
      </p:sp>
    </p:spTree>
    <p:extLst>
      <p:ext uri="{BB962C8B-B14F-4D97-AF65-F5344CB8AC3E}">
        <p14:creationId xmlns:p14="http://schemas.microsoft.com/office/powerpoint/2010/main" val="303139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Фотозвіт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Українські вечорниці у будинку ветеранів</a:t>
            </a:r>
            <a:r>
              <a:rPr lang="uk-UA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quarter" idx="14"/>
          </p:nvPr>
        </p:nvSpPr>
        <p:spPr>
          <a:xfrm>
            <a:off x="791759" y="1101449"/>
            <a:ext cx="7920441" cy="815383"/>
          </a:xfrm>
        </p:spPr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Вистава</a:t>
            </a:r>
            <a:endParaRPr lang="uk-UA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BFB3B38-107A-41A8-AB75-3D42100AC2B6}" type="slidenum">
              <a:rPr lang="uk-UA" smtClean="0"/>
              <a:pPr/>
              <a:t>25</a:t>
            </a:fld>
            <a:endParaRPr lang="uk-UA" dirty="0"/>
          </a:p>
        </p:txBody>
      </p:sp>
      <p:pic>
        <p:nvPicPr>
          <p:cNvPr id="8194" name="Picture 2" descr="https://ef.udau.edu.ua/assets/cache/images/2023-2024/vechornici-2/1200x800-photo_2023-12-18_21-38-15.95f.jpeg"/>
          <p:cNvPicPr>
            <a:picLocks noGrp="1" noChangeAspect="1" noChangeArrowheads="1"/>
          </p:cNvPicPr>
          <p:nvPr>
            <p:ph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4"/>
          <a:stretch/>
        </p:blipFill>
        <p:spPr bwMode="auto">
          <a:xfrm>
            <a:off x="552638" y="1690480"/>
            <a:ext cx="2016224" cy="244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ef.udau.edu.ua/assets/cache/images/2023-2024/vechornici-2/1200x800-photo_2023-12-18_21-38-16.95f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90" y="4109766"/>
            <a:ext cx="2024397" cy="269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ef.udau.edu.ua/assets/cache/images/2023-2024/vechornici-2/1200x800-photo_2023-12-18_21-38-19.95f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15" y="1690480"/>
            <a:ext cx="2879146" cy="511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ef.udau.edu.ua/assets/cache/images/2023-2024/vechornici-2/1200x800-photo_2023-12-13_17-47-02.95f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44" y="1690480"/>
            <a:ext cx="3413377" cy="255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ef.udau.edu.ua/assets/cache/images/2023-2024/vechornici-2/1200x800-photo_2023-12-13_17-53-30.95f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900" y="4252172"/>
            <a:ext cx="3410121" cy="2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36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99661683"/>
              </p:ext>
            </p:extLst>
          </p:nvPr>
        </p:nvGraphicFramePr>
        <p:xfrm>
          <a:off x="467545" y="1124745"/>
          <a:ext cx="8496944" cy="5207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1">
                  <a:extLst>
                    <a:ext uri="{9D8B030D-6E8A-4147-A177-3AD203B41FA5}">
                      <a16:colId xmlns:a16="http://schemas.microsoft.com/office/drawing/2014/main" val="2036719498"/>
                    </a:ext>
                  </a:extLst>
                </a:gridCol>
                <a:gridCol w="4608513">
                  <a:extLst>
                    <a:ext uri="{9D8B030D-6E8A-4147-A177-3AD203B41FA5}">
                      <a16:colId xmlns:a16="http://schemas.microsoft.com/office/drawing/2014/main" val="3385804989"/>
                    </a:ext>
                  </a:extLst>
                </a:gridCol>
              </a:tblGrid>
              <a:tr h="326111">
                <a:tc>
                  <a:txBody>
                    <a:bodyPr/>
                    <a:lstStyle/>
                    <a:p>
                      <a:pPr algn="ctr"/>
                      <a:r>
                        <a:rPr lang="uk-UA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Напрям допомоги</a:t>
                      </a:r>
                      <a:endParaRPr lang="uk-UA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Допомога армії</a:t>
                      </a:r>
                      <a:endParaRPr lang="uk-UA" sz="1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496638"/>
                  </a:ext>
                </a:extLst>
              </a:tr>
              <a:tr h="652222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благодійного заходу який було проведено 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uk-UA" sz="1200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ярмарка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майстер-клас,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аукціон, виготовлення речей своїми руками тощо.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Співали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колядки та збирали кошти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953132"/>
                  </a:ext>
                </a:extLst>
              </a:tr>
              <a:tr h="296464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проведення благодійної ініціативи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грудня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2023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956903"/>
                  </a:ext>
                </a:extLst>
              </a:tr>
              <a:tr h="786628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Співпраця з благодійними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фондами або волонтерами 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(якщо співпрацювали з благодійними фондами або волонтерами, напишіть з якими)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 «4.5.0 Україна»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477097"/>
                  </a:ext>
                </a:extLst>
              </a:tr>
              <a:tr h="326111">
                <a:tc gridSpan="2"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Прорахунок</a:t>
                      </a:r>
                      <a:r>
                        <a:rPr lang="uk-UA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бюджету благодійного </a:t>
                      </a:r>
                      <a:r>
                        <a:rPr lang="uk-UA" sz="1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проєкту</a:t>
                      </a:r>
                      <a:r>
                        <a:rPr lang="uk-UA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 випадку залучення коштів)</a:t>
                      </a:r>
                      <a:endParaRPr lang="uk-UA" sz="12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65939"/>
                  </a:ext>
                </a:extLst>
              </a:tr>
              <a:tr h="50399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коштів було витрачено на реалізацію </a:t>
                      </a:r>
                      <a:r>
                        <a:rPr lang="uk-UA" sz="1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проєкту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1099,80 грн - паливо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001000"/>
                  </a:ext>
                </a:extLst>
              </a:tr>
              <a:tr h="322366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 очікувалося зібрати коштів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10000,00 грн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536611"/>
                  </a:ext>
                </a:extLst>
              </a:tr>
              <a:tr h="2964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 було зібрано коштів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20035,00</a:t>
                      </a:r>
                      <a:r>
                        <a:rPr lang="uk-UA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грн та 5 євро</a:t>
                      </a:r>
                      <a:endParaRPr lang="uk-UA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791150"/>
                  </a:ext>
                </a:extLst>
              </a:tr>
              <a:tr h="978333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Куди були спрямовані зібрані кошти 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(розписати докладно)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Придбано </a:t>
                      </a:r>
                      <a:r>
                        <a:rPr lang="uk-UA" sz="1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смаколики</a:t>
                      </a:r>
                      <a:r>
                        <a:rPr lang="uk-UA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дітям із центру виховання дітей: </a:t>
                      </a:r>
                    </a:p>
                    <a:p>
                      <a:pPr algn="ctr"/>
                      <a:r>
                        <a:rPr lang="uk-UA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Сік -518 грн; Банани – 533 грн; Батончики – 408 грн, також різні розваги (розмальовки, іграшки) – 608 грн. </a:t>
                      </a:r>
                    </a:p>
                    <a:p>
                      <a:pPr algn="ctr"/>
                      <a:r>
                        <a:rPr lang="uk-UA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 Будинок ветеранів: Вафлі – 504 грн; </a:t>
                      </a:r>
                      <a:r>
                        <a:rPr lang="uk-UA" sz="1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Круасани</a:t>
                      </a:r>
                      <a:r>
                        <a:rPr lang="uk-UA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632 грн.  </a:t>
                      </a:r>
                    </a:p>
                    <a:p>
                      <a:pPr algn="ctr"/>
                      <a:r>
                        <a:rPr lang="uk-UA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16 832 грн та 5 євро передано ГО «4.5.0. Україна» (дивитись нижче)</a:t>
                      </a:r>
                      <a:endParaRPr lang="uk-UA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74419"/>
                  </a:ext>
                </a:extLst>
              </a:tr>
              <a:tr h="623878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Посилання на публікацію в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соціальних мережах про проведення заходу 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(за наявності)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https://ef.udau.edu.ua/ua/novini/kolyada-u-kozhen-dim-darue-radist-vsim.html</a:t>
                      </a:r>
                      <a:endParaRPr lang="uk-UA" sz="105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uk-UA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390584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5851" y="332656"/>
            <a:ext cx="7920000" cy="720080"/>
          </a:xfrm>
        </p:spPr>
        <p:txBody>
          <a:bodyPr>
            <a:noAutofit/>
          </a:bodyPr>
          <a:lstStyle/>
          <a:p>
            <a:pPr algn="ctr"/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«Коляда у кожен дім»</a:t>
            </a:r>
            <a:r>
              <a:rPr lang="uk-UA" sz="1800" dirty="0" smtClean="0"/>
              <a:t/>
            </a:r>
            <a:br>
              <a:rPr lang="uk-UA" sz="1800" dirty="0" smtClean="0"/>
            </a:br>
            <a:endParaRPr lang="uk-UA" sz="1200" i="1" dirty="0"/>
          </a:p>
        </p:txBody>
      </p:sp>
    </p:spTree>
    <p:extLst>
      <p:ext uri="{BB962C8B-B14F-4D97-AF65-F5344CB8AC3E}">
        <p14:creationId xmlns:p14="http://schemas.microsoft.com/office/powerpoint/2010/main" val="12105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Фотозвіт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«Коляда у кожен дім»</a:t>
            </a:r>
            <a:endParaRPr lang="uk-UA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quarter" idx="14"/>
          </p:nvPr>
        </p:nvSpPr>
        <p:spPr>
          <a:xfrm>
            <a:off x="791759" y="1101449"/>
            <a:ext cx="7920441" cy="815383"/>
          </a:xfrm>
        </p:spPr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Співали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колядки та збирали кошти 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100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BFB3B38-107A-41A8-AB75-3D42100AC2B6}" type="slidenum">
              <a:rPr lang="uk-UA" smtClean="0"/>
              <a:pPr/>
              <a:t>27</a:t>
            </a:fld>
            <a:endParaRPr lang="uk-UA" dirty="0"/>
          </a:p>
        </p:txBody>
      </p:sp>
      <p:pic>
        <p:nvPicPr>
          <p:cNvPr id="1026" name="Picture 2" descr="https://ef.udau.edu.ua/assets/cache/images/2023-2024/kolyada/1200x800-photo_2023-12-28_13-52-29.95f.jpeg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15591"/>
            <a:ext cx="2232248" cy="297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f.udau.edu.ua/assets/cache/images/2023-2024/kolyada/1200x800-photo_2023-12-28_13-52-30.95f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10264"/>
            <a:ext cx="2258480" cy="301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f.udau.edu.ua/assets/cache/images/2023-2024/kolyada/1200x800-photo_2023-12-28_13-52-32.95f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521" y="1610264"/>
            <a:ext cx="4016331" cy="301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ef.udau.edu.ua/assets/cache/images/2023-2024/kolyada/1200x800-zobrazhennya_viber_2023-12-28_14-08-30-740.95f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82488"/>
            <a:ext cx="4400908" cy="247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ef.udau.edu.ua/assets/cache/images/2023-2024/kolyada/1200x800-1703779066683490.95f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0" b="3594"/>
          <a:stretch/>
        </p:blipFill>
        <p:spPr bwMode="auto">
          <a:xfrm>
            <a:off x="4445006" y="4380071"/>
            <a:ext cx="4388845" cy="250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18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764520698"/>
              </p:ext>
            </p:extLst>
          </p:nvPr>
        </p:nvGraphicFramePr>
        <p:xfrm>
          <a:off x="785813" y="1124744"/>
          <a:ext cx="7920038" cy="497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8195">
                  <a:extLst>
                    <a:ext uri="{9D8B030D-6E8A-4147-A177-3AD203B41FA5}">
                      <a16:colId xmlns:a16="http://schemas.microsoft.com/office/drawing/2014/main" val="2036719498"/>
                    </a:ext>
                  </a:extLst>
                </a:gridCol>
                <a:gridCol w="4061843">
                  <a:extLst>
                    <a:ext uri="{9D8B030D-6E8A-4147-A177-3AD203B41FA5}">
                      <a16:colId xmlns:a16="http://schemas.microsoft.com/office/drawing/2014/main" val="3746199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Напрям допомоги</a:t>
                      </a:r>
                      <a:endParaRPr lang="uk-UA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Допомога людям старшого віку</a:t>
                      </a:r>
                      <a:endParaRPr kumimoji="0" lang="uk-UA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496638"/>
                  </a:ext>
                </a:extLst>
              </a:tr>
              <a:tr h="70928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благодійного заходу який було проведено 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uk-UA" sz="1200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ярмарка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майстер-клас,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аукціон, виготовлення речей своїми руками тощо.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Привітання людей похилого віку, інвалідів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 ВПО в Будинку ветеранів (будинок престарілих) 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 новорічними святами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953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проведення благодійної ініціативи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грудня 2023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95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Співпраця з благодійними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фондами або волонтерами 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(якщо співпрацювали з благодійними фондами або волонтерами, напишіть з якими)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 «4.5.0 Україна»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47709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Прорахунок</a:t>
                      </a:r>
                      <a:r>
                        <a:rPr lang="uk-UA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бюджету благодійного </a:t>
                      </a:r>
                      <a:r>
                        <a:rPr lang="uk-UA" sz="1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проєкту</a:t>
                      </a:r>
                      <a:r>
                        <a:rPr lang="uk-UA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 випадку залучення коштів)</a:t>
                      </a:r>
                      <a:endParaRPr lang="uk-UA" sz="12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65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коштів було витрачено на реалізацію </a:t>
                      </a:r>
                      <a:r>
                        <a:rPr lang="uk-UA" sz="1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проєкту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1136,00 грн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001000"/>
                  </a:ext>
                </a:extLst>
              </a:tr>
              <a:tr h="448528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 очікувалося зібрати коштів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536611"/>
                  </a:ext>
                </a:extLst>
              </a:tr>
              <a:tr h="432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 було зібрано коштів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algn="ctr"/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791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Куди були спрямовані зібрані кошти 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(розписати докладно)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Вафлі – 504 грн; </a:t>
                      </a:r>
                      <a:r>
                        <a:rPr lang="uk-UA" sz="1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Круасани</a:t>
                      </a:r>
                      <a:r>
                        <a:rPr lang="uk-UA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632 грн., яблука – придбані студентами самостійно</a:t>
                      </a:r>
                      <a:endParaRPr lang="uk-UA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74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Посилання на публікацію в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соціальних мережах про проведення заходу 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(за наявності)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https://ef.udau.edu.ua/ua/novini/novorichni-svyata-chas-dilitisya-dobrom-ta-turbotoyu.html</a:t>
                      </a:r>
                      <a:r>
                        <a:rPr lang="uk-UA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390584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5851" y="332656"/>
            <a:ext cx="7920000" cy="720080"/>
          </a:xfrm>
        </p:spPr>
        <p:txBody>
          <a:bodyPr>
            <a:noAutofit/>
          </a:bodyPr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Новорічні свята – час ділитися добром та турботою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18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Фотозвіт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Новорічні свята – час ділитися добром та турботою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quarter" idx="14"/>
          </p:nvPr>
        </p:nvSpPr>
        <p:spPr>
          <a:xfrm>
            <a:off x="791759" y="1101449"/>
            <a:ext cx="7920441" cy="815383"/>
          </a:xfrm>
        </p:spPr>
        <p:txBody>
          <a:bodyPr/>
          <a:lstStyle/>
          <a:p>
            <a:pPr algn="just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Завітали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привітати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ВПО, людей похилого віку та інвалідів у Будинку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ветеранів з новорічними святами</a:t>
            </a: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BFB3B38-107A-41A8-AB75-3D42100AC2B6}" type="slidenum">
              <a:rPr lang="uk-UA" smtClean="0"/>
              <a:pPr/>
              <a:t>29</a:t>
            </a:fld>
            <a:endParaRPr lang="uk-UA" dirty="0"/>
          </a:p>
        </p:txBody>
      </p:sp>
      <p:pic>
        <p:nvPicPr>
          <p:cNvPr id="2050" name="Picture 2" descr="https://ef.udau.edu.ua/assets/cache/images/2023-2024/privitannya-z-novim-rokom/1200x800-photo_2023-12-28_11-09-01.95f.jpeg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69" y="1757629"/>
            <a:ext cx="3456901" cy="259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f.udau.edu.ua/assets/cache/images/2023-2024/privitannya-z-novim-rokom/1200x800-photo_2023-12-28_11-09-01-2.95f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933" y="1758404"/>
            <a:ext cx="3455867" cy="259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ef.udau.edu.ua/assets/cache/images/2023-2024/privitannya-z-novim-rokom/1200x800-photo_2023-12-28_11-09-04.95f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121530"/>
            <a:ext cx="3467677" cy="259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01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Місце для вмісту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713989921"/>
              </p:ext>
            </p:extLst>
          </p:nvPr>
        </p:nvGraphicFramePr>
        <p:xfrm>
          <a:off x="797328" y="1196752"/>
          <a:ext cx="7920038" cy="4879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019">
                  <a:extLst>
                    <a:ext uri="{9D8B030D-6E8A-4147-A177-3AD203B41FA5}">
                      <a16:colId xmlns:a16="http://schemas.microsoft.com/office/drawing/2014/main" val="1874238244"/>
                    </a:ext>
                  </a:extLst>
                </a:gridCol>
                <a:gridCol w="3960019">
                  <a:extLst>
                    <a:ext uri="{9D8B030D-6E8A-4147-A177-3AD203B41FA5}">
                      <a16:colId xmlns:a16="http://schemas.microsoft.com/office/drawing/2014/main" val="4233222917"/>
                    </a:ext>
                  </a:extLst>
                </a:gridCol>
              </a:tblGrid>
              <a:tr h="2583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Напрями допомоги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Вкажіть загальну</a:t>
                      </a:r>
                      <a:r>
                        <a:rPr lang="uk-UA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кількість добрих справ по кожному напряму</a:t>
                      </a:r>
                      <a:endParaRPr lang="uk-UA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283681"/>
                  </a:ext>
                </a:extLst>
              </a:tr>
              <a:tr h="4068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Допомога армії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209578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Допомога людям, які</a:t>
                      </a:r>
                      <a:r>
                        <a:rPr lang="uk-UA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постраждали від війни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195728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Допомога</a:t>
                      </a:r>
                      <a:r>
                        <a:rPr lang="uk-UA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людям старшого віку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292503"/>
                  </a:ext>
                </a:extLst>
              </a:tr>
              <a:tr h="434971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Допомога</a:t>
                      </a:r>
                      <a:r>
                        <a:rPr lang="uk-UA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людям з інвалідністю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821406"/>
                  </a:ext>
                </a:extLst>
              </a:tr>
              <a:tr h="417346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Допомога дітям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027938"/>
                  </a:ext>
                </a:extLst>
              </a:tr>
              <a:tr h="439705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Допомога тваринам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algn="ctr"/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637024"/>
                  </a:ext>
                </a:extLst>
              </a:tr>
              <a:tr h="593689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Захист довкілля та збереження довкілля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</a:p>
                    <a:p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107888"/>
                  </a:ext>
                </a:extLst>
              </a:tr>
              <a:tr h="593689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Інше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uk-UA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вкажіть</a:t>
                      </a:r>
                      <a:r>
                        <a:rPr lang="uk-UA" sz="1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напрям допомоги, якщо його немає в переліку)</a:t>
                      </a:r>
                      <a:endParaRPr lang="uk-UA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79734"/>
                  </a:ext>
                </a:extLst>
              </a:tr>
              <a:tr h="593689">
                <a:tc>
                  <a:txBody>
                    <a:bodyPr/>
                    <a:lstStyle/>
                    <a:p>
                      <a:r>
                        <a:rPr lang="uk-UA" sz="1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Загальна кількість добрих справ зроблених протягом року</a:t>
                      </a:r>
                      <a:endParaRPr lang="uk-UA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609571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Напрями допомоги та загальна кількість добрих справ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зроблених протягом 2023 року (мінімум 3)</a:t>
            </a:r>
          </a:p>
        </p:txBody>
      </p:sp>
    </p:spTree>
    <p:extLst>
      <p:ext uri="{BB962C8B-B14F-4D97-AF65-F5344CB8AC3E}">
        <p14:creationId xmlns:p14="http://schemas.microsoft.com/office/powerpoint/2010/main" val="170761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383330166"/>
              </p:ext>
            </p:extLst>
          </p:nvPr>
        </p:nvGraphicFramePr>
        <p:xfrm>
          <a:off x="785813" y="1124744"/>
          <a:ext cx="7920038" cy="4911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8195">
                  <a:extLst>
                    <a:ext uri="{9D8B030D-6E8A-4147-A177-3AD203B41FA5}">
                      <a16:colId xmlns:a16="http://schemas.microsoft.com/office/drawing/2014/main" val="2036719498"/>
                    </a:ext>
                  </a:extLst>
                </a:gridCol>
                <a:gridCol w="4061843">
                  <a:extLst>
                    <a:ext uri="{9D8B030D-6E8A-4147-A177-3AD203B41FA5}">
                      <a16:colId xmlns:a16="http://schemas.microsoft.com/office/drawing/2014/main" val="3746199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Напрям допомоги</a:t>
                      </a:r>
                      <a:endParaRPr lang="uk-UA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Допомога дітям</a:t>
                      </a:r>
                      <a:endParaRPr lang="uk-UA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496638"/>
                  </a:ext>
                </a:extLst>
              </a:tr>
              <a:tr h="70928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благодійного заходу який було проведено 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uk-UA" sz="1200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ярмарка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майстер-клас,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аукціон, виготовлення речей своїми руками тощо.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Привітання дітей у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дитячому притулку з новорічними святами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953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проведення благодійної ініціативи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грудня 2023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95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Співпраця з благодійними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фондами або волонтерами 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(якщо співпрацювали з благодійними фондами або волонтерами, напишіть з якими)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 «4.5.0 Україна»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47709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Прорахунок</a:t>
                      </a:r>
                      <a:r>
                        <a:rPr lang="uk-UA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бюджету благодійного </a:t>
                      </a:r>
                      <a:r>
                        <a:rPr lang="uk-UA" sz="1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проєкту</a:t>
                      </a:r>
                      <a:r>
                        <a:rPr lang="uk-UA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 випадку залучення коштів)</a:t>
                      </a:r>
                      <a:endParaRPr lang="uk-UA" sz="12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65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коштів було витрачено на реалізацію </a:t>
                      </a:r>
                      <a:r>
                        <a:rPr lang="uk-UA" sz="1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проєкту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2067 грн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001000"/>
                  </a:ext>
                </a:extLst>
              </a:tr>
              <a:tr h="432236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 очікувалося зібрати коштів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536611"/>
                  </a:ext>
                </a:extLst>
              </a:tr>
              <a:tr h="432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 було зібрано коштів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791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Куди були спрямовані зібрані кошти 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(розписати докладно)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5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Сік -518 грн; банани – 533 грн; батончики – 408 грн, також різні розваги (інтелектуальні ігри, розмальовки, іграшки) – 608 грн.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74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Посилання на публікацію в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соціальних мережах про проведення заходу 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(за наявності)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https://ef.udau.edu.ua/ua/novini/novorichni-svyata-chas-dilitisya-dobrom-ta-turbotoyu.html</a:t>
                      </a:r>
                      <a:r>
                        <a:rPr lang="uk-UA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390584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5851" y="332656"/>
            <a:ext cx="7920000" cy="720080"/>
          </a:xfrm>
        </p:spPr>
        <p:txBody>
          <a:bodyPr>
            <a:noAutofit/>
          </a:bodyPr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Новорічні свята – час ділитися добром та турботою</a:t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54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Фотозвіт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Новорічні свята – час ділитися добром та турботою</a:t>
            </a:r>
            <a:endParaRPr lang="uk-UA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quarter" idx="14"/>
          </p:nvPr>
        </p:nvSpPr>
        <p:spPr>
          <a:xfrm>
            <a:off x="791759" y="1101449"/>
            <a:ext cx="7920441" cy="815383"/>
          </a:xfrm>
        </p:spPr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Завітали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дитячий притулок та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привітали з новорічними святами</a:t>
            </a: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BFB3B38-107A-41A8-AB75-3D42100AC2B6}" type="slidenum">
              <a:rPr lang="uk-UA" smtClean="0"/>
              <a:pPr/>
              <a:t>31</a:t>
            </a:fld>
            <a:endParaRPr lang="uk-UA" dirty="0"/>
          </a:p>
        </p:txBody>
      </p:sp>
      <p:pic>
        <p:nvPicPr>
          <p:cNvPr id="3074" name="Picture 2" descr="https://ef.udau.edu.ua/assets/cache/images/2023-2024/privitannya-z-novim-rokom/1200x800-photo_2023-12-28_11-08-52.95f.jpeg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43" y="1781440"/>
            <a:ext cx="336142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ef.udau.edu.ua/assets/cache/images/2023-2024/privitannya-z-novim-rokom/1200x800-photo_2023-12-28_11-08-54-2.95f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181" y="1781440"/>
            <a:ext cx="336142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ef.udau.edu.ua/assets/cache/images/2023-2024/privitannya-z-novim-rokom/1200x800-photo_2023-12-28_11-09-12.95f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83" y="4292560"/>
            <a:ext cx="336142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4292560"/>
            <a:ext cx="3361423" cy="252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58536076"/>
              </p:ext>
            </p:extLst>
          </p:nvPr>
        </p:nvGraphicFramePr>
        <p:xfrm>
          <a:off x="785812" y="1124744"/>
          <a:ext cx="8034659" cy="5324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6188">
                  <a:extLst>
                    <a:ext uri="{9D8B030D-6E8A-4147-A177-3AD203B41FA5}">
                      <a16:colId xmlns:a16="http://schemas.microsoft.com/office/drawing/2014/main" val="2036719498"/>
                    </a:ext>
                  </a:extLst>
                </a:gridCol>
                <a:gridCol w="127844">
                  <a:extLst>
                    <a:ext uri="{9D8B030D-6E8A-4147-A177-3AD203B41FA5}">
                      <a16:colId xmlns:a16="http://schemas.microsoft.com/office/drawing/2014/main" val="2757433411"/>
                    </a:ext>
                  </a:extLst>
                </a:gridCol>
                <a:gridCol w="4120627">
                  <a:extLst>
                    <a:ext uri="{9D8B030D-6E8A-4147-A177-3AD203B41FA5}">
                      <a16:colId xmlns:a16="http://schemas.microsoft.com/office/drawing/2014/main" val="3746199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Напрям допомоги</a:t>
                      </a:r>
                      <a:endParaRPr lang="uk-UA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Допомога людям, які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постраждали від війни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496638"/>
                  </a:ext>
                </a:extLst>
              </a:tr>
              <a:tr h="70928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благодійного заходу який було проведено 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uk-UA" sz="1200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ярмарка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майстер-клас,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аукціон, виготовлення речей своїми руками тощо.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400" b="0" i="0" noProof="0" dirty="0" smtClean="0">
                          <a:solidFill>
                            <a:srgbClr val="1212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Збір необхідних речей для внутрішніх переселенців і малозабезпечених верств населення м. Умань</a:t>
                      </a:r>
                      <a:r>
                        <a:rPr lang="uk-UA" sz="1400" b="0" i="0" baseline="0" noProof="0" dirty="0" smtClean="0">
                          <a:solidFill>
                            <a:srgbClr val="1212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(ініційовано радою студентського самоврядування факультету економіки і підприємництва УНУС)</a:t>
                      </a:r>
                      <a:endParaRPr lang="uk-UA" sz="1400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uk-UA" sz="1400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953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проведення благодійної ініціативи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грудня 2023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95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Співпраця з благодійними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фондами або волонтерами 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(якщо співпрацювали з благодійними фондами або волонтерами, напишіть з якими)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 «4.5.0 Україна»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uk-UA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477097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Прорахунок</a:t>
                      </a:r>
                      <a:r>
                        <a:rPr lang="uk-UA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бюджету благодійного </a:t>
                      </a:r>
                      <a:r>
                        <a:rPr lang="uk-UA" sz="1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проєкту</a:t>
                      </a:r>
                      <a:r>
                        <a:rPr lang="uk-UA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 випадку залучення коштів)</a:t>
                      </a:r>
                      <a:endParaRPr lang="uk-UA" sz="12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6593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коштів було витрачено на реалізацію </a:t>
                      </a:r>
                      <a:r>
                        <a:rPr lang="uk-UA" sz="1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проєкту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001000"/>
                  </a:ext>
                </a:extLst>
              </a:tr>
              <a:tr h="432236">
                <a:tc gridSpan="2"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 очікувалося зібрати коштів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536611"/>
                  </a:ext>
                </a:extLst>
              </a:tr>
              <a:tr h="43223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 було зібрано коштів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algn="ctr"/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79115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Куди були спрямовані зібрані кошти 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(розписати докладно)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b="0" i="0" noProof="0" dirty="0" smtClean="0">
                          <a:solidFill>
                            <a:srgbClr val="1212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передано речі, в соціальний магазин «Соціальний</a:t>
                      </a:r>
                      <a:r>
                        <a:rPr lang="uk-UA" sz="1200" b="0" i="0" baseline="0" noProof="0" dirty="0" smtClean="0">
                          <a:solidFill>
                            <a:srgbClr val="1212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кошик</a:t>
                      </a:r>
                      <a:r>
                        <a:rPr lang="uk-UA" sz="1200" b="0" i="0" noProof="0" dirty="0" smtClean="0">
                          <a:solidFill>
                            <a:srgbClr val="1212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uk-UA" sz="1200" b="0" i="0" noProof="0" dirty="0" err="1" smtClean="0">
                          <a:solidFill>
                            <a:srgbClr val="1212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м.Умань</a:t>
                      </a:r>
                      <a:r>
                        <a:rPr lang="uk-UA" sz="1200" b="0" i="0" noProof="0" dirty="0" smtClean="0">
                          <a:solidFill>
                            <a:srgbClr val="1212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які в подальшому будуть безоплатно передані ВПО і малозабезпеченим верствам населення</a:t>
                      </a:r>
                      <a:endParaRPr lang="uk-UA" sz="1200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7441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Посилання на публікацію в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соціальних мережах про проведення заходу 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(за наявності)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https://ef.udau.edu.ua/ua/novini/novorichni-svyata-chas-dilitisya-dobrom-ta-turbotoyu.html</a:t>
                      </a:r>
                      <a:r>
                        <a:rPr lang="uk-UA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390584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5851" y="332656"/>
            <a:ext cx="7920000" cy="720080"/>
          </a:xfrm>
        </p:spPr>
        <p:txBody>
          <a:bodyPr>
            <a:noAutofit/>
          </a:bodyPr>
          <a:lstStyle/>
          <a:p>
            <a:pPr algn="ctr"/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Новорічні свята – час ділитися добром та турботою 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uk-UA" sz="1200" i="1" dirty="0"/>
          </a:p>
        </p:txBody>
      </p:sp>
    </p:spTree>
    <p:extLst>
      <p:ext uri="{BB962C8B-B14F-4D97-AF65-F5344CB8AC3E}">
        <p14:creationId xmlns:p14="http://schemas.microsoft.com/office/powerpoint/2010/main" val="34439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Фотозвіт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Новорічні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свята – час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ділитися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добром та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турботою</a:t>
            </a:r>
            <a:endParaRPr lang="uk-UA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quarter" idx="14"/>
          </p:nvPr>
        </p:nvSpPr>
        <p:spPr>
          <a:xfrm>
            <a:off x="395537" y="1101449"/>
            <a:ext cx="8640959" cy="815383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12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Передано речі, надані небайдужими студентами та викладачами для внутрішніх переселенців і малозабезпечених верств населення.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791759" y="1889286"/>
            <a:ext cx="3379295" cy="2534472"/>
          </a:xfrm>
          <a:prstGeom prst="rect">
            <a:avLst/>
          </a:prstGeom>
        </p:spPr>
      </p:pic>
      <p:sp>
        <p:nvSpPr>
          <p:cNvPr id="5" name="Місце для номера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BFB3B38-107A-41A8-AB75-3D42100AC2B6}" type="slidenum">
              <a:rPr lang="uk-UA" smtClean="0"/>
              <a:pPr/>
              <a:t>33</a:t>
            </a:fld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4124836"/>
            <a:ext cx="3443485" cy="25966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454" y="1903060"/>
            <a:ext cx="3379295" cy="253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7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89950091"/>
              </p:ext>
            </p:extLst>
          </p:nvPr>
        </p:nvGraphicFramePr>
        <p:xfrm>
          <a:off x="785813" y="1124744"/>
          <a:ext cx="7920038" cy="5033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8195">
                  <a:extLst>
                    <a:ext uri="{9D8B030D-6E8A-4147-A177-3AD203B41FA5}">
                      <a16:colId xmlns:a16="http://schemas.microsoft.com/office/drawing/2014/main" val="2036719498"/>
                    </a:ext>
                  </a:extLst>
                </a:gridCol>
                <a:gridCol w="4061843">
                  <a:extLst>
                    <a:ext uri="{9D8B030D-6E8A-4147-A177-3AD203B41FA5}">
                      <a16:colId xmlns:a16="http://schemas.microsoft.com/office/drawing/2014/main" val="3746199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4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Напрям допомоги</a:t>
                      </a:r>
                      <a:endParaRPr lang="uk-UA" sz="1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Допомога армії</a:t>
                      </a:r>
                      <a:endParaRPr lang="uk-UA" sz="1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496638"/>
                  </a:ext>
                </a:extLst>
              </a:tr>
              <a:tr h="70928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благодійного заходу який було проведено 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uk-UA" sz="1200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ярмарка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майстер-клас,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аукціон, виготовлення речей своїми руками тощо.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Плетіння маскувальних сіток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953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проведення благодійної ініціативи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Жовтень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грудень 2023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95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Співпраця з благодійними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фондами або волонтерами 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(якщо співпрацювали з благодійними фондами або волонтерами, напишіть з якими)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 «4.5.0 Україна»</a:t>
                      </a:r>
                    </a:p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БФ «</a:t>
                      </a:r>
                      <a:r>
                        <a:rPr lang="uk-UA" sz="1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Кищенці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47709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Прорахунок</a:t>
                      </a:r>
                      <a:r>
                        <a:rPr lang="uk-UA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бюджету благодійного </a:t>
                      </a:r>
                      <a:r>
                        <a:rPr lang="uk-UA" sz="1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проєкту</a:t>
                      </a:r>
                      <a:r>
                        <a:rPr lang="uk-UA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 випадку залучення коштів)</a:t>
                      </a:r>
                      <a:endParaRPr lang="uk-UA" sz="12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65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коштів було витрачено на реалізацію </a:t>
                      </a:r>
                      <a:r>
                        <a:rPr lang="uk-UA" sz="1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проєкту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Факультет економіки і підприємництва УНУС спільно з ГО «4.5.0 Україна» - 4943 грн. </a:t>
                      </a:r>
                    </a:p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Благодійний фонд «</a:t>
                      </a:r>
                      <a:r>
                        <a:rPr lang="uk-UA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Кищенці</a:t>
                      </a:r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- 25048 грн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001000"/>
                  </a:ext>
                </a:extLst>
              </a:tr>
              <a:tr h="432236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 очікувалося зібрати коштів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536611"/>
                  </a:ext>
                </a:extLst>
              </a:tr>
              <a:tr h="432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 було зібрано коштів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791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Куди були спрямовані зібрані кошти 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(розписати докладно)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Сплетено 8 </a:t>
                      </a:r>
                      <a:r>
                        <a:rPr lang="uk-UA" sz="1050" noProof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маскувальних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050" noProof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сіток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uk-UA" sz="1050" noProof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які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передано </a:t>
                      </a:r>
                      <a:r>
                        <a:rPr lang="uk-UA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uk-UA" sz="105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потреби ЗСУ</a:t>
                      </a:r>
                      <a:endParaRPr lang="uk-UA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74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Посилання на публікацію в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соціальних мережах про проведення заходу 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(за наявності)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https://www.instagram.com/p/CyaI6k4Iouh/</a:t>
                      </a: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390584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5851" y="332656"/>
            <a:ext cx="7920000" cy="720080"/>
          </a:xfrm>
        </p:spPr>
        <p:txBody>
          <a:bodyPr>
            <a:noAutofit/>
          </a:bodyPr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Плетіння маскувальних сіток </a:t>
            </a:r>
            <a:r>
              <a:rPr lang="uk-UA" sz="1800" dirty="0" smtClean="0"/>
              <a:t/>
            </a:r>
            <a:br>
              <a:rPr lang="uk-UA" sz="1800" dirty="0" smtClean="0"/>
            </a:br>
            <a:endParaRPr lang="uk-UA" sz="1200" i="1" dirty="0"/>
          </a:p>
        </p:txBody>
      </p:sp>
    </p:spTree>
    <p:extLst>
      <p:ext uri="{BB962C8B-B14F-4D97-AF65-F5344CB8AC3E}">
        <p14:creationId xmlns:p14="http://schemas.microsoft.com/office/powerpoint/2010/main" val="35782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Фотозвіт </a:t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Плетіння маскувальних сіток</a:t>
            </a:r>
            <a:endParaRPr lang="uk-UA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quarter" idx="14"/>
          </p:nvPr>
        </p:nvSpPr>
        <p:spPr>
          <a:xfrm>
            <a:off x="791759" y="1101449"/>
            <a:ext cx="7920441" cy="81538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Сплетено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маскувальних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сіток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потреби ЗСУ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610946" y="1476899"/>
            <a:ext cx="2213929" cy="2951906"/>
          </a:xfrm>
          <a:prstGeom prst="rect">
            <a:avLst/>
          </a:prstGeom>
        </p:spPr>
      </p:pic>
      <p:sp>
        <p:nvSpPr>
          <p:cNvPr id="5" name="Місце для номера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BFB3B38-107A-41A8-AB75-3D42100AC2B6}" type="slidenum">
              <a:rPr lang="uk-UA" smtClean="0"/>
              <a:pPr/>
              <a:t>35</a:t>
            </a:fld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008" y="1451309"/>
            <a:ext cx="2283621" cy="30448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b="19305"/>
          <a:stretch/>
        </p:blipFill>
        <p:spPr>
          <a:xfrm>
            <a:off x="610905" y="4428804"/>
            <a:ext cx="2255399" cy="24291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4228" y="1451309"/>
            <a:ext cx="4059771" cy="30448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t="17285"/>
          <a:stretch/>
        </p:blipFill>
        <p:spPr>
          <a:xfrm>
            <a:off x="6863999" y="4474664"/>
            <a:ext cx="2193281" cy="24189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4228" y="3837799"/>
            <a:ext cx="4079241" cy="305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4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63155225"/>
              </p:ext>
            </p:extLst>
          </p:nvPr>
        </p:nvGraphicFramePr>
        <p:xfrm>
          <a:off x="773446" y="1124744"/>
          <a:ext cx="7920038" cy="4989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8195">
                  <a:extLst>
                    <a:ext uri="{9D8B030D-6E8A-4147-A177-3AD203B41FA5}">
                      <a16:colId xmlns:a16="http://schemas.microsoft.com/office/drawing/2014/main" val="2036719498"/>
                    </a:ext>
                  </a:extLst>
                </a:gridCol>
                <a:gridCol w="4061843">
                  <a:extLst>
                    <a:ext uri="{9D8B030D-6E8A-4147-A177-3AD203B41FA5}">
                      <a16:colId xmlns:a16="http://schemas.microsoft.com/office/drawing/2014/main" val="3746199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Напрям допомоги</a:t>
                      </a:r>
                      <a:endParaRPr lang="uk-UA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Допомога армії</a:t>
                      </a:r>
                      <a:endParaRPr lang="uk-UA" sz="12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496638"/>
                  </a:ext>
                </a:extLst>
              </a:tr>
              <a:tr h="70928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благодійного заходу який було проведено </a:t>
                      </a:r>
                      <a:r>
                        <a:rPr lang="uk-UA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uk-UA" sz="12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ярмарка</a:t>
                      </a:r>
                      <a:r>
                        <a:rPr lang="uk-UA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майстер-клас,</a:t>
                      </a:r>
                      <a:r>
                        <a:rPr lang="uk-UA" sz="1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аукціон, виготовлення речей своїми руками тощо.</a:t>
                      </a:r>
                      <a:r>
                        <a:rPr lang="uk-UA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Виготовлення</a:t>
                      </a:r>
                      <a:r>
                        <a:rPr lang="uk-UA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листівок та печива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953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проведення благодійної ініціативи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лютого 2023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95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Співпраця з благодійними</a:t>
                      </a:r>
                      <a:r>
                        <a:rPr lang="uk-UA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фондами або волонтерами </a:t>
                      </a:r>
                      <a:r>
                        <a:rPr lang="uk-UA" sz="1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(якщо співпрацювали з благодійними фондами або волонтерами, напишіть з якими)</a:t>
                      </a:r>
                      <a:endParaRPr lang="uk-UA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 «4.5.0 Україна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Рада студентського самоврядування УНУС</a:t>
                      </a:r>
                      <a:endParaRPr lang="uk-UA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47709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Прорахунок</a:t>
                      </a:r>
                      <a:r>
                        <a:rPr lang="uk-UA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бюджету благодійного </a:t>
                      </a:r>
                      <a:r>
                        <a:rPr lang="uk-UA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проєкту</a:t>
                      </a:r>
                      <a:r>
                        <a:rPr lang="uk-UA" sz="1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 випадку залучення коштів)</a:t>
                      </a:r>
                      <a:endParaRPr lang="uk-UA" sz="12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65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</a:t>
                      </a:r>
                      <a:r>
                        <a:rPr lang="uk-UA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коштів було витрачено на реалізацію </a:t>
                      </a:r>
                      <a:r>
                        <a:rPr lang="uk-UA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проєкту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001000"/>
                  </a:ext>
                </a:extLst>
              </a:tr>
              <a:tr h="432236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 очікувалося зібрати коштів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536611"/>
                  </a:ext>
                </a:extLst>
              </a:tr>
              <a:tr h="432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 було зібрано коштів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algn="ctr"/>
                      <a:endParaRPr lang="uk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791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Куди були спрямовані зібрані кошти </a:t>
                      </a:r>
                      <a:r>
                        <a:rPr lang="uk-UA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(розписати докладно)</a:t>
                      </a:r>
                      <a:endParaRPr lang="uk-UA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74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Посилання на публікацію в</a:t>
                      </a:r>
                      <a:r>
                        <a:rPr lang="uk-UA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соціальних мережах про проведення заходу </a:t>
                      </a:r>
                      <a:r>
                        <a:rPr lang="uk-UA" sz="1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(за наявності)</a:t>
                      </a:r>
                      <a:endParaRPr lang="uk-UA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https://www.instagram.com/s/aGlnaGxpZ2h0OjE4MjA4NTYzODg5MjYzMjMx?igsh=MXZvc21tcW5peXgxdw</a:t>
                      </a:r>
                      <a:r>
                        <a:rPr lang="en-US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==</a:t>
                      </a:r>
                      <a:endParaRPr lang="uk-UA" sz="105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https://www.udau.edu.ua/ua/news/haj-kvitue-lyubov-pomizh-nami.html</a:t>
                      </a:r>
                      <a:r>
                        <a:rPr lang="uk-UA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390584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5851" y="332656"/>
            <a:ext cx="7920000" cy="720080"/>
          </a:xfrm>
        </p:spPr>
        <p:txBody>
          <a:bodyPr>
            <a:noAutofit/>
          </a:bodyPr>
          <a:lstStyle/>
          <a:p>
            <a:pPr algn="ctr"/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Хай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квітує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 поміж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нами!»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65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Фотозвіт </a:t>
            </a:r>
            <a:b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«Хай квітує любов поміж нами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uk-UA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quarter" idx="14"/>
          </p:nvPr>
        </p:nvSpPr>
        <p:spPr>
          <a:xfrm>
            <a:off x="791759" y="1101449"/>
            <a:ext cx="7920441" cy="815383"/>
          </a:xfrm>
        </p:spPr>
        <p:txBody>
          <a:bodyPr/>
          <a:lstStyle/>
          <a:p>
            <a:pPr algn="ctr"/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Виготовлення листівок та печива власноруч, що передані ЗСУ</a:t>
            </a:r>
          </a:p>
          <a:p>
            <a:pPr marL="92075" indent="0" algn="ctr">
              <a:buNone/>
            </a:pPr>
            <a:endParaRPr lang="uk-UA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388" y="1773238"/>
            <a:ext cx="3481805" cy="2324105"/>
          </a:xfrm>
        </p:spPr>
      </p:pic>
      <p:sp>
        <p:nvSpPr>
          <p:cNvPr id="5" name="Місце для номера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BFB3B38-107A-41A8-AB75-3D42100AC2B6}" type="slidenum">
              <a:rPr lang="uk-UA" smtClean="0"/>
              <a:pPr/>
              <a:t>5</a:t>
            </a:fld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859" y="1773238"/>
            <a:ext cx="3478549" cy="23241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388" y="4100288"/>
            <a:ext cx="3486374" cy="23249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002" y="4097342"/>
            <a:ext cx="3484406" cy="232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6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37654794"/>
              </p:ext>
            </p:extLst>
          </p:nvPr>
        </p:nvGraphicFramePr>
        <p:xfrm>
          <a:off x="785813" y="1124744"/>
          <a:ext cx="7920038" cy="4989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8195">
                  <a:extLst>
                    <a:ext uri="{9D8B030D-6E8A-4147-A177-3AD203B41FA5}">
                      <a16:colId xmlns:a16="http://schemas.microsoft.com/office/drawing/2014/main" val="2036719498"/>
                    </a:ext>
                  </a:extLst>
                </a:gridCol>
                <a:gridCol w="4061843">
                  <a:extLst>
                    <a:ext uri="{9D8B030D-6E8A-4147-A177-3AD203B41FA5}">
                      <a16:colId xmlns:a16="http://schemas.microsoft.com/office/drawing/2014/main" val="3746199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Напрям допомоги</a:t>
                      </a:r>
                      <a:endParaRPr lang="uk-UA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Допомога армії</a:t>
                      </a:r>
                      <a:endParaRPr lang="uk-UA" sz="12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496638"/>
                  </a:ext>
                </a:extLst>
              </a:tr>
              <a:tr h="70928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благодійного заходу який було проведено 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uk-UA" sz="1200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ярмарка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майстер-клас,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аукціон, виготовлення речей своїми руками тощо.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Ярмарка</a:t>
                      </a:r>
                      <a:r>
                        <a:rPr lang="ru-RU" sz="14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uk-UA" sz="1400" b="0" i="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виготовлення</a:t>
                      </a:r>
                      <a:r>
                        <a:rPr lang="ru-RU" sz="14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0" i="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різноманітних</a:t>
                      </a:r>
                      <a:r>
                        <a:rPr lang="ru-RU" sz="14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0" i="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смаколиків</a:t>
                      </a:r>
                      <a:r>
                        <a:rPr lang="ru-RU" sz="14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uk-UA" sz="1400" b="0" i="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оберегів</a:t>
                      </a:r>
                      <a:r>
                        <a:rPr lang="ru-RU" sz="14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0" i="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власноруч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953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проведення благодійної ініціативи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квітня 2023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95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Співпраця з благодійними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фондами або волонтерами 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(якщо співпрацювали з благодійними фондами або волонтерами, напишіть з якими)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Рада студентського самоврядування УНУС</a:t>
                      </a:r>
                      <a:endParaRPr lang="uk-UA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47709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Прорахунок</a:t>
                      </a:r>
                      <a:r>
                        <a:rPr lang="uk-UA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бюджету благодійного </a:t>
                      </a:r>
                      <a:r>
                        <a:rPr lang="uk-UA" sz="1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проєкту</a:t>
                      </a:r>
                      <a:r>
                        <a:rPr lang="uk-UA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 випадку залучення коштів)</a:t>
                      </a:r>
                      <a:endParaRPr lang="uk-UA" sz="12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65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коштів було витрачено на реалізацію </a:t>
                      </a:r>
                      <a:r>
                        <a:rPr lang="uk-UA" sz="1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проєкту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001000"/>
                  </a:ext>
                </a:extLst>
              </a:tr>
              <a:tr h="432236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 очікувалося зібрати коштів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536611"/>
                  </a:ext>
                </a:extLst>
              </a:tr>
              <a:tr h="432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 було зібрано коштів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algn="ctr"/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791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Куди були спрямовані зібрані кошти 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(розписати докладно)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передано ЗСУ</a:t>
                      </a:r>
                      <a:endParaRPr lang="uk-UA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74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Посилання на публікацію в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соціальних мережах про проведення заходу 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(за наявності)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https://www.udau.edu.ua/ua/news/v-universiteti-zibrali-velikodni-koshiki-dlya-geroiv.html</a:t>
                      </a:r>
                      <a:endParaRPr lang="uk-UA" sz="105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uk-UA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390584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5851" y="332656"/>
            <a:ext cx="7920000" cy="720080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dk1"/>
                </a:solidFill>
              </a:rPr>
              <a:t>«</a:t>
            </a:r>
            <a:r>
              <a:rPr lang="uk-UA" sz="1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Великодній кошик </a:t>
            </a:r>
            <a:r>
              <a:rPr lang="ru-RU" sz="1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uk-UA" sz="1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Героїв</a:t>
            </a:r>
            <a:r>
              <a:rPr lang="ru-RU" sz="1800" dirty="0" smtClean="0">
                <a:solidFill>
                  <a:schemeClr val="dk1"/>
                </a:solidFill>
              </a:rPr>
              <a:t>»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122186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944449"/>
            <a:ext cx="2958042" cy="22185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Фотозвіт </a:t>
            </a:r>
            <a:b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«Великодні кошики»</a:t>
            </a:r>
            <a:endParaRPr lang="uk-UA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quarter" idx="14"/>
          </p:nvPr>
        </p:nvSpPr>
        <p:spPr>
          <a:xfrm>
            <a:off x="791759" y="1101449"/>
            <a:ext cx="7920404" cy="671367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Культурно-мистецький благодійний захід «Великодній кошик для Героїв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11" y="1773238"/>
            <a:ext cx="3289998" cy="2194017"/>
          </a:xfrm>
        </p:spPr>
      </p:pic>
      <p:sp>
        <p:nvSpPr>
          <p:cNvPr id="5" name="Місце для номера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BFB3B38-107A-41A8-AB75-3D42100AC2B6}" type="slidenum">
              <a:rPr lang="uk-UA" smtClean="0"/>
              <a:pPr/>
              <a:t>7</a:t>
            </a:fld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1773254"/>
            <a:ext cx="3286868" cy="21939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80" y="3965513"/>
            <a:ext cx="2929957" cy="21974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804" y="3965513"/>
            <a:ext cx="2929957" cy="219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7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97508511"/>
              </p:ext>
            </p:extLst>
          </p:nvPr>
        </p:nvGraphicFramePr>
        <p:xfrm>
          <a:off x="785813" y="1124744"/>
          <a:ext cx="7920038" cy="5309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8195">
                  <a:extLst>
                    <a:ext uri="{9D8B030D-6E8A-4147-A177-3AD203B41FA5}">
                      <a16:colId xmlns:a16="http://schemas.microsoft.com/office/drawing/2014/main" val="2036719498"/>
                    </a:ext>
                  </a:extLst>
                </a:gridCol>
                <a:gridCol w="4061843">
                  <a:extLst>
                    <a:ext uri="{9D8B030D-6E8A-4147-A177-3AD203B41FA5}">
                      <a16:colId xmlns:a16="http://schemas.microsoft.com/office/drawing/2014/main" val="3746199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Напрям допомоги</a:t>
                      </a:r>
                      <a:endParaRPr lang="uk-UA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Допомога армії</a:t>
                      </a:r>
                      <a:endParaRPr lang="uk-UA" sz="12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496638"/>
                  </a:ext>
                </a:extLst>
              </a:tr>
              <a:tr h="70928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благодійного заходу який було проведено 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uk-UA" sz="1200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ярмарка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майстер-клас,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аукціон, виготовлення речей своїми руками тощо.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Фестиваль </a:t>
                      </a:r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Freedom Fest </a:t>
                      </a:r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2023» м. Умань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953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проведення благодійної ініціативи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19 та 20 серпня 2023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95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Співпраця з благодійними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фондами або волонтерами 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(якщо співпрацювали з благодійними фондами або волонтерами, напишіть з якими)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Громадська організація «4.5.0 Україна» спільно з факультетом економіки і підприємництва УНУС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47709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Прорахунок</a:t>
                      </a:r>
                      <a:r>
                        <a:rPr lang="uk-UA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бюджету благодійного </a:t>
                      </a:r>
                      <a:r>
                        <a:rPr lang="uk-UA" sz="1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проєкту</a:t>
                      </a:r>
                      <a:r>
                        <a:rPr lang="uk-UA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 випадку залучення коштів)</a:t>
                      </a:r>
                      <a:endParaRPr lang="uk-UA" sz="12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65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коштів було витрачено на реалізацію </a:t>
                      </a:r>
                      <a:r>
                        <a:rPr lang="uk-UA" sz="1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проєкту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001000"/>
                  </a:ext>
                </a:extLst>
              </a:tr>
              <a:tr h="432236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 очікувалося зібрати коштів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536611"/>
                  </a:ext>
                </a:extLst>
              </a:tr>
              <a:tr h="432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Скільки було зібрано коштів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algn="ctr"/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791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Куди були спрямовані зібрані кошти </a:t>
                      </a:r>
                      <a:r>
                        <a:rPr lang="uk-UA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(розписати докладно)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74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Посилання на публікацію в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соціальних мережах про проведення заходу </a:t>
                      </a:r>
                      <a:r>
                        <a:rPr lang="uk-UA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(за наявності)</a:t>
                      </a:r>
                      <a:endParaRPr lang="uk-UA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https://www.udau.edu.ua/ua/other-news/freedom-fest-2023-vilni-lyudi-obednuyutsya-zaradi-svobodi.html</a:t>
                      </a:r>
                      <a:endParaRPr lang="uk-UA" sz="105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https://marketing.udau.edu.ua/ua/novini/festival-vilnih-lyudej.html</a:t>
                      </a:r>
                      <a:endParaRPr lang="uk-UA" sz="105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https://www.instagram.com/reel/CwSB0RuInSi/?igsh=OWxkenF0cHBtOGl1</a:t>
                      </a:r>
                      <a:r>
                        <a:rPr lang="uk-UA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390584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5851" y="332656"/>
            <a:ext cx="7920000" cy="720080"/>
          </a:xfrm>
        </p:spPr>
        <p:txBody>
          <a:bodyPr>
            <a:noAutofit/>
          </a:bodyPr>
          <a:lstStyle/>
          <a:p>
            <a:pPr algn="ctr"/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Freedom Fest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2023»</a:t>
            </a:r>
            <a:endParaRPr lang="uk-UA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10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Фотозвіт </a:t>
            </a:r>
            <a:b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Freedom Fest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2023»</a:t>
            </a:r>
            <a:endParaRPr lang="uk-UA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quarter" idx="14"/>
          </p:nvPr>
        </p:nvSpPr>
        <p:spPr>
          <a:xfrm>
            <a:off x="791759" y="1101449"/>
            <a:ext cx="7920441" cy="815383"/>
          </a:xfrm>
        </p:spPr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</a:t>
            </a:r>
            <a:endParaRPr lang="uk-UA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Объект 16"/>
          <p:cNvPicPr>
            <a:picLocks noGrp="1" noChangeAspect="1"/>
          </p:cNvPicPr>
          <p:nvPr>
            <p:ph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76743"/>
            <a:ext cx="2795031" cy="2096273"/>
          </a:xfrm>
        </p:spPr>
      </p:pic>
      <p:sp>
        <p:nvSpPr>
          <p:cNvPr id="5" name="Місце для номера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BFB3B38-107A-41A8-AB75-3D42100AC2B6}" type="slidenum">
              <a:rPr lang="uk-UA" smtClean="0"/>
              <a:pPr/>
              <a:t>9</a:t>
            </a:fld>
            <a:endParaRPr lang="uk-UA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575" y="1476743"/>
            <a:ext cx="2795031" cy="20962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449" y="1483584"/>
            <a:ext cx="3133167" cy="208943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283" y="3717032"/>
            <a:ext cx="3128440" cy="208823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/>
          <a:stretch/>
        </p:blipFill>
        <p:spPr>
          <a:xfrm>
            <a:off x="474084" y="3715041"/>
            <a:ext cx="2795031" cy="209022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449" y="3715041"/>
            <a:ext cx="3134356" cy="20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6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_4x3_NBU_Templ">
  <a:themeElements>
    <a:clrScheme name="Другая 2">
      <a:dk1>
        <a:srgbClr val="000000"/>
      </a:dk1>
      <a:lt1>
        <a:sysClr val="window" lastClr="FFFFFF"/>
      </a:lt1>
      <a:dk2>
        <a:srgbClr val="000000"/>
      </a:dk2>
      <a:lt2>
        <a:srgbClr val="057C48"/>
      </a:lt2>
      <a:accent1>
        <a:srgbClr val="057C48"/>
      </a:accent1>
      <a:accent2>
        <a:srgbClr val="91CA64"/>
      </a:accent2>
      <a:accent3>
        <a:srgbClr val="50748A"/>
      </a:accent3>
      <a:accent4>
        <a:srgbClr val="8D9DD0"/>
      </a:accent4>
      <a:accent5>
        <a:srgbClr val="A3417C"/>
      </a:accent5>
      <a:accent6>
        <a:srgbClr val="CD76B0"/>
      </a:accent6>
      <a:hlink>
        <a:srgbClr val="50748A"/>
      </a:hlink>
      <a:folHlink>
        <a:srgbClr val="8D9DD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Black">
      <a:srgbClr val="000000"/>
    </a:custClr>
    <a:custClr name="Grey">
      <a:srgbClr val="4D4D4F"/>
    </a:custClr>
    <a:custClr name="Dark Green">
      <a:srgbClr val="057C48"/>
    </a:custClr>
    <a:custClr name="Light Green">
      <a:srgbClr val="91CA64"/>
    </a:custClr>
    <a:custClr name="Dark Blue">
      <a:srgbClr val="50748A"/>
    </a:custClr>
    <a:custClr name="Light Blue">
      <a:srgbClr val="8D9DD0"/>
    </a:custClr>
    <a:custClr name="Dark Magenta">
      <a:srgbClr val="A3417C"/>
    </a:custClr>
    <a:custClr name="Light Magenta">
      <a:srgbClr val="CD76B0"/>
    </a:custClr>
    <a:custClr name="Light Rose">
      <a:srgbClr val="F79D91"/>
    </a:custClr>
    <a:custClr name="Peach">
      <a:srgbClr val="F9D491"/>
    </a:custClr>
  </a:custClrLst>
  <a:extLst>
    <a:ext uri="{05A4C25C-085E-4340-85A3-A5531E510DB2}">
      <thm15:themeFamily xmlns:thm15="http://schemas.microsoft.com/office/thememl/2012/main" name="PowerPoint_4x3_NBU_Templ.potx" id="{E068ACEA-BEF0-4155-ACBE-B396BF19EFE6}" vid="{BBC7171F-DE3B-4051-B8F7-2172F456436F}"/>
    </a:ext>
  </a:extLst>
</a:theme>
</file>

<file path=ppt/theme/theme2.xml><?xml version="1.0" encoding="utf-8"?>
<a:theme xmlns:a="http://schemas.openxmlformats.org/drawingml/2006/main" name="Основні слайди">
  <a:themeElements>
    <a:clrScheme name="Другая 3">
      <a:dk1>
        <a:srgbClr val="000000"/>
      </a:dk1>
      <a:lt1>
        <a:sysClr val="window" lastClr="FFFFFF"/>
      </a:lt1>
      <a:dk2>
        <a:srgbClr val="000000"/>
      </a:dk2>
      <a:lt2>
        <a:srgbClr val="057C48"/>
      </a:lt2>
      <a:accent1>
        <a:srgbClr val="057C48"/>
      </a:accent1>
      <a:accent2>
        <a:srgbClr val="91CA64"/>
      </a:accent2>
      <a:accent3>
        <a:srgbClr val="50748A"/>
      </a:accent3>
      <a:accent4>
        <a:srgbClr val="8D9DD0"/>
      </a:accent4>
      <a:accent5>
        <a:srgbClr val="A3417C"/>
      </a:accent5>
      <a:accent6>
        <a:srgbClr val="CD76B0"/>
      </a:accent6>
      <a:hlink>
        <a:srgbClr val="50748A"/>
      </a:hlink>
      <a:folHlink>
        <a:srgbClr val="8D9DD0"/>
      </a:folHlink>
    </a:clrScheme>
    <a:fontScheme name="NB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Black">
      <a:srgbClr val="000000"/>
    </a:custClr>
    <a:custClr name="Grey">
      <a:srgbClr val="4D4D4F"/>
    </a:custClr>
    <a:custClr name="Dark Green">
      <a:srgbClr val="057C48"/>
    </a:custClr>
    <a:custClr name="Light Green">
      <a:srgbClr val="91CA64"/>
    </a:custClr>
    <a:custClr name="Dark Blue">
      <a:srgbClr val="50748A"/>
    </a:custClr>
    <a:custClr name="Light Blue">
      <a:srgbClr val="8D9DD0"/>
    </a:custClr>
    <a:custClr name="Dark Magenta">
      <a:srgbClr val="A3417C"/>
    </a:custClr>
    <a:custClr name="Light Magenta">
      <a:srgbClr val="CD76B0"/>
    </a:custClr>
    <a:custClr name="Light Rose">
      <a:srgbClr val="F79D91"/>
    </a:custClr>
    <a:custClr name="Peach">
      <a:srgbClr val="F9D491"/>
    </a:custClr>
  </a:custClrLst>
  <a:extLst>
    <a:ext uri="{05A4C25C-085E-4340-85A3-A5531E510DB2}">
      <thm15:themeFamily xmlns:thm15="http://schemas.microsoft.com/office/thememl/2012/main" name="PowerPoint_4x3_NBU_Templ.potx" id="{E068ACEA-BEF0-4155-ACBE-B396BF19EFE6}" vid="{9DCB8B54-A78E-456E-B645-CB0C0AFCFC31}"/>
    </a:ext>
  </a:extLst>
</a:theme>
</file>

<file path=ppt/theme/theme3.xml><?xml version="1.0" encoding="utf-8"?>
<a:theme xmlns:a="http://schemas.openxmlformats.org/drawingml/2006/main" name="Фінальні слайди">
  <a:themeElements>
    <a:clrScheme name="Другая 4">
      <a:dk1>
        <a:srgbClr val="000000"/>
      </a:dk1>
      <a:lt1>
        <a:sysClr val="window" lastClr="FFFFFF"/>
      </a:lt1>
      <a:dk2>
        <a:srgbClr val="000000"/>
      </a:dk2>
      <a:lt2>
        <a:srgbClr val="057C48"/>
      </a:lt2>
      <a:accent1>
        <a:srgbClr val="057C48"/>
      </a:accent1>
      <a:accent2>
        <a:srgbClr val="91CA64"/>
      </a:accent2>
      <a:accent3>
        <a:srgbClr val="50748A"/>
      </a:accent3>
      <a:accent4>
        <a:srgbClr val="8D9DD0"/>
      </a:accent4>
      <a:accent5>
        <a:srgbClr val="A3417C"/>
      </a:accent5>
      <a:accent6>
        <a:srgbClr val="CD76B0"/>
      </a:accent6>
      <a:hlink>
        <a:srgbClr val="50748A"/>
      </a:hlink>
      <a:folHlink>
        <a:srgbClr val="8D9DD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Black">
      <a:srgbClr val="000000"/>
    </a:custClr>
    <a:custClr name="Grey">
      <a:srgbClr val="4D4D4F"/>
    </a:custClr>
    <a:custClr name="Dark Green">
      <a:srgbClr val="057C48"/>
    </a:custClr>
    <a:custClr name="Light Green">
      <a:srgbClr val="91CA64"/>
    </a:custClr>
    <a:custClr name="Dark Blue">
      <a:srgbClr val="50748A"/>
    </a:custClr>
    <a:custClr name="Light Blue">
      <a:srgbClr val="8D9DD0"/>
    </a:custClr>
    <a:custClr name="Dark Magenta">
      <a:srgbClr val="A3417C"/>
    </a:custClr>
    <a:custClr name="Light Magenta">
      <a:srgbClr val="CD76B0"/>
    </a:custClr>
    <a:custClr name="Light Rose">
      <a:srgbClr val="F79D91"/>
    </a:custClr>
    <a:custClr name="Peach">
      <a:srgbClr val="F9D491"/>
    </a:custClr>
  </a:custClrLst>
  <a:extLst>
    <a:ext uri="{05A4C25C-085E-4340-85A3-A5531E510DB2}">
      <thm15:themeFamily xmlns:thm15="http://schemas.microsoft.com/office/thememl/2012/main" name="PowerPoint_4x3_NBU_Templ.potx" id="{E068ACEA-BEF0-4155-ACBE-B396BF19EFE6}" vid="{D4F5804D-FCC1-4169-AD9A-B9192EEC675A}"/>
    </a:ext>
  </a:extLst>
</a:theme>
</file>

<file path=ppt/theme/theme4.xml><?xml version="1.0" encoding="utf-8"?>
<a:theme xmlns:a="http://schemas.openxmlformats.org/drawingml/2006/main" name="1_PowerPoint_4x3_NBU_Templ">
  <a:themeElements>
    <a:clrScheme name="Другая 2">
      <a:dk1>
        <a:srgbClr val="000000"/>
      </a:dk1>
      <a:lt1>
        <a:sysClr val="window" lastClr="FFFFFF"/>
      </a:lt1>
      <a:dk2>
        <a:srgbClr val="000000"/>
      </a:dk2>
      <a:lt2>
        <a:srgbClr val="057C48"/>
      </a:lt2>
      <a:accent1>
        <a:srgbClr val="057C48"/>
      </a:accent1>
      <a:accent2>
        <a:srgbClr val="91CA64"/>
      </a:accent2>
      <a:accent3>
        <a:srgbClr val="50748A"/>
      </a:accent3>
      <a:accent4>
        <a:srgbClr val="8D9DD0"/>
      </a:accent4>
      <a:accent5>
        <a:srgbClr val="A3417C"/>
      </a:accent5>
      <a:accent6>
        <a:srgbClr val="CD76B0"/>
      </a:accent6>
      <a:hlink>
        <a:srgbClr val="50748A"/>
      </a:hlink>
      <a:folHlink>
        <a:srgbClr val="8D9DD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Black">
      <a:srgbClr val="000000"/>
    </a:custClr>
    <a:custClr name="Grey">
      <a:srgbClr val="4D4D4F"/>
    </a:custClr>
    <a:custClr name="Dark Green">
      <a:srgbClr val="057C48"/>
    </a:custClr>
    <a:custClr name="Light Green">
      <a:srgbClr val="91CA64"/>
    </a:custClr>
    <a:custClr name="Dark Blue">
      <a:srgbClr val="50748A"/>
    </a:custClr>
    <a:custClr name="Light Blue">
      <a:srgbClr val="8D9DD0"/>
    </a:custClr>
    <a:custClr name="Dark Magenta">
      <a:srgbClr val="A3417C"/>
    </a:custClr>
    <a:custClr name="Light Magenta">
      <a:srgbClr val="CD76B0"/>
    </a:custClr>
    <a:custClr name="Light Rose">
      <a:srgbClr val="F79D91"/>
    </a:custClr>
    <a:custClr name="Peach">
      <a:srgbClr val="F9D491"/>
    </a:custClr>
  </a:custClrLst>
  <a:extLst>
    <a:ext uri="{05A4C25C-085E-4340-85A3-A5531E510DB2}">
      <thm15:themeFamily xmlns:thm15="http://schemas.microsoft.com/office/thememl/2012/main" name="PowerPoint_4x3_NBU_Templ.potx" id="{E068ACEA-BEF0-4155-ACBE-B396BF19EFE6}" vid="{BBC7171F-DE3B-4051-B8F7-2172F456436F}"/>
    </a:ext>
  </a:extLst>
</a:theme>
</file>

<file path=ppt/theme/theme5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D781D06B58E6444A2D75EDD1EAE0EC8" ma:contentTypeVersion="0" ma:contentTypeDescription="Створення нового документа." ma:contentTypeScope="" ma:versionID="dc6b91025d3d388ffbe0a7b425471b2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ffdeeba82958b12d33e6bb391080f2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700421E-DD8E-4741-A6E6-66FADE9EE140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2F6A616-C0B5-4920-9BD4-0D1F568B2C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BE0C159-27CF-4F36-A30D-A973F218C4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PowerPoint_4x3_NBU_Templ (3)</Template>
  <TotalTime>4834</TotalTime>
  <Words>2548</Words>
  <Application>Microsoft Office PowerPoint</Application>
  <PresentationFormat>Экран (4:3)</PresentationFormat>
  <Paragraphs>414</Paragraphs>
  <Slides>35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35</vt:i4>
      </vt:variant>
    </vt:vector>
  </HeadingPairs>
  <TitlesOfParts>
    <vt:vector size="43" baseType="lpstr">
      <vt:lpstr>Arial</vt:lpstr>
      <vt:lpstr>Calibri</vt:lpstr>
      <vt:lpstr>Times New Roman</vt:lpstr>
      <vt:lpstr>Wingdings</vt:lpstr>
      <vt:lpstr>PowerPoint_4x3_NBU_Templ</vt:lpstr>
      <vt:lpstr>Основні слайди</vt:lpstr>
      <vt:lpstr>Фінальні слайди</vt:lpstr>
      <vt:lpstr>1_PowerPoint_4x3_NBU_Templ</vt:lpstr>
      <vt:lpstr>Презентация PowerPoint</vt:lpstr>
      <vt:lpstr>Інформація про учасників що брали участь у благодійних заходах</vt:lpstr>
      <vt:lpstr>Напрями допомоги та загальна кількість добрих справ зроблених протягом 2023 року (мінімум 3)</vt:lpstr>
      <vt:lpstr>«Хай квітує любов поміж нами!» </vt:lpstr>
      <vt:lpstr>Фотозвіт  «Хай квітує любов поміж нами!»</vt:lpstr>
      <vt:lpstr>«Великодній кошик для Героїв»</vt:lpstr>
      <vt:lpstr>Фотозвіт  «Великодні кошики»</vt:lpstr>
      <vt:lpstr>«Freedom Fest 2023»</vt:lpstr>
      <vt:lpstr>Фотозвіт  «Freedom Fest 2023»</vt:lpstr>
      <vt:lpstr>«Український кінематограф: погляд молоді»</vt:lpstr>
      <vt:lpstr>Фотозвіт  «Український кінематограф: погляд молоді»</vt:lpstr>
      <vt:lpstr>«Хай небо буде мирним, а Україна чистою!»</vt:lpstr>
      <vt:lpstr>Фотозвіт   «Хай небо буде мирним, а Україна чистою!»</vt:lpstr>
      <vt:lpstr>«День здоров’я»</vt:lpstr>
      <vt:lpstr>Фотозвіт  «День здоров’я»</vt:lpstr>
      <vt:lpstr>Кіносеанс заради Перемоги </vt:lpstr>
      <vt:lpstr>Фотозвіт  «Кіносеанс заради Перемоги»</vt:lpstr>
      <vt:lpstr> «Кубок економіста»   </vt:lpstr>
      <vt:lpstr>Фотозвіт   «Кубок економіста»  </vt:lpstr>
      <vt:lpstr>Святий Миколай 2023</vt:lpstr>
      <vt:lpstr>Фотозвіт  Святий Миколай 2023</vt:lpstr>
      <vt:lpstr>Українські вечорниці у Обласному міжрегіональному центрі соціально-психологічної реабілітації дітей</vt:lpstr>
      <vt:lpstr>Фотозвіт  Українські вечорниці у центрі виховання дітей</vt:lpstr>
      <vt:lpstr>Українські вечорниці у будинку ветеранів  </vt:lpstr>
      <vt:lpstr>Фотозвіт  Українські вечорниці у будинку ветеранів </vt:lpstr>
      <vt:lpstr>«Коляда у кожен дім» </vt:lpstr>
      <vt:lpstr>Фотозвіт  «Коляда у кожен дім»</vt:lpstr>
      <vt:lpstr>Новорічні свята – час ділитися добром та турботою </vt:lpstr>
      <vt:lpstr>Фотозвіт  Новорічні свята – час ділитися добром та турботою</vt:lpstr>
      <vt:lpstr>Новорічні свята – час ділитися добром та турботою </vt:lpstr>
      <vt:lpstr>Фотозвіт  Новорічні свята – час ділитися добром та турботою</vt:lpstr>
      <vt:lpstr>Новорічні свята – час ділитися добром та турботою  </vt:lpstr>
      <vt:lpstr>Фотозвіт  Новорічні свята – час ділитися добром та турботою</vt:lpstr>
      <vt:lpstr>Плетіння маскувальних сіток  </vt:lpstr>
      <vt:lpstr>Фотозвіт  Плетіння маскувальних сіток</vt:lpstr>
    </vt:vector>
  </TitlesOfParts>
  <Company>NBU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Форма звіту</dc:title>
  <dc:creator>Губєнко Вікторія Володимирівна</dc:creator>
  <cp:lastModifiedBy>Sabina</cp:lastModifiedBy>
  <cp:revision>87</cp:revision>
  <dcterms:created xsi:type="dcterms:W3CDTF">2023-10-18T18:22:35Z</dcterms:created>
  <dcterms:modified xsi:type="dcterms:W3CDTF">2024-02-09T11:20:34Z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0x0101004D781D06B58E6444A2D75EDD1EAE0EC8</vt:lpwstr>
  </property>
  <property fmtid="{D5CDD505-2E9C-101B-9397-08002B2CF9AE}" pid="3" name="xd_ProgID">
    <vt:lpwstr/>
  </property>
  <property fmtid="{D5CDD505-2E9C-101B-9397-08002B2CF9AE}" pid="4" name="Order">
    <vt:r8>900</vt:r8>
  </property>
  <property fmtid="{D5CDD505-2E9C-101B-9397-08002B2CF9AE}" pid="5" name="TemplateUrl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xd_Signature">
    <vt:bool>false</vt:bool>
  </property>
</Properties>
</file>